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49"/>
  </p:notesMasterIdLst>
  <p:handoutMasterIdLst>
    <p:handoutMasterId r:id="rId50"/>
  </p:handoutMasterIdLst>
  <p:sldIdLst>
    <p:sldId id="256" r:id="rId2"/>
    <p:sldId id="313" r:id="rId3"/>
    <p:sldId id="317" r:id="rId4"/>
    <p:sldId id="257" r:id="rId5"/>
    <p:sldId id="259" r:id="rId6"/>
    <p:sldId id="309" r:id="rId7"/>
    <p:sldId id="261" r:id="rId8"/>
    <p:sldId id="263" r:id="rId9"/>
    <p:sldId id="262" r:id="rId10"/>
    <p:sldId id="297" r:id="rId11"/>
    <p:sldId id="308" r:id="rId12"/>
    <p:sldId id="264" r:id="rId13"/>
    <p:sldId id="314" r:id="rId14"/>
    <p:sldId id="265" r:id="rId15"/>
    <p:sldId id="310" r:id="rId16"/>
    <p:sldId id="294" r:id="rId17"/>
    <p:sldId id="266" r:id="rId18"/>
    <p:sldId id="301" r:id="rId19"/>
    <p:sldId id="267" r:id="rId20"/>
    <p:sldId id="295" r:id="rId21"/>
    <p:sldId id="296" r:id="rId22"/>
    <p:sldId id="299" r:id="rId23"/>
    <p:sldId id="270" r:id="rId24"/>
    <p:sldId id="271" r:id="rId25"/>
    <p:sldId id="272" r:id="rId26"/>
    <p:sldId id="300" r:id="rId27"/>
    <p:sldId id="293" r:id="rId28"/>
    <p:sldId id="273" r:id="rId29"/>
    <p:sldId id="319" r:id="rId30"/>
    <p:sldId id="274" r:id="rId31"/>
    <p:sldId id="275" r:id="rId32"/>
    <p:sldId id="277" r:id="rId33"/>
    <p:sldId id="278" r:id="rId34"/>
    <p:sldId id="281" r:id="rId35"/>
    <p:sldId id="282" r:id="rId36"/>
    <p:sldId id="303" r:id="rId37"/>
    <p:sldId id="283" r:id="rId38"/>
    <p:sldId id="318" r:id="rId39"/>
    <p:sldId id="284" r:id="rId40"/>
    <p:sldId id="304" r:id="rId41"/>
    <p:sldId id="305" r:id="rId42"/>
    <p:sldId id="306" r:id="rId43"/>
    <p:sldId id="285" r:id="rId44"/>
    <p:sldId id="307" r:id="rId45"/>
    <p:sldId id="286" r:id="rId46"/>
    <p:sldId id="288" r:id="rId47"/>
    <p:sldId id="316" r:id="rId4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2" autoAdjust="0"/>
    <p:restoredTop sz="94728" autoAdjust="0"/>
  </p:normalViewPr>
  <p:slideViewPr>
    <p:cSldViewPr snapToGrid="0" snapToObjects="1">
      <p:cViewPr varScale="1">
        <p:scale>
          <a:sx n="105" d="100"/>
          <a:sy n="105" d="100"/>
        </p:scale>
        <p:origin x="-1024" y="-10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handoutMaster" Target="handoutMasters/handoutMaster1.xml"/><Relationship Id="rId51" Type="http://schemas.openxmlformats.org/officeDocument/2006/relationships/printerSettings" Target="printerSettings/printerSettings1.bin"/><Relationship Id="rId52" Type="http://schemas.openxmlformats.org/officeDocument/2006/relationships/presProps" Target="presProps.xml"/><Relationship Id="rId53" Type="http://schemas.openxmlformats.org/officeDocument/2006/relationships/viewProps" Target="viewProps.xml"/><Relationship Id="rId54" Type="http://schemas.openxmlformats.org/officeDocument/2006/relationships/theme" Target="theme/theme1.xml"/><Relationship Id="rId55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6B8417-36D1-DB42-BE90-331B1D1E1601}" type="datetimeFigureOut">
              <a:rPr lang="en-US" smtClean="0"/>
              <a:t>29.07.15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4A9FD7-CD1B-CC49-92D9-94AE0F65A1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79184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EF59EB-AB7C-8940-900B-52EE248CF002}" type="datetimeFigureOut">
              <a:rPr lang="en-US" smtClean="0"/>
              <a:t>29.07.15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D87F86-2946-9D41-88CC-0C9F792503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611289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C5FB7-508D-724E-80A0-C737F5F8635F}" type="datetime1">
              <a:rPr lang="ru-RU" smtClean="0"/>
              <a:t>29.07.15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6308F-C935-6F46-BD94-76C68E93D5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648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Click to edit Master text styles</a:t>
            </a:r>
          </a:p>
          <a:p>
            <a:pPr lvl="1"/>
            <a:r>
              <a:rPr lang="ru-RU" smtClean="0"/>
              <a:t>Second level</a:t>
            </a:r>
          </a:p>
          <a:p>
            <a:pPr lvl="2"/>
            <a:r>
              <a:rPr lang="ru-RU" smtClean="0"/>
              <a:t>Third level</a:t>
            </a:r>
          </a:p>
          <a:p>
            <a:pPr lvl="3"/>
            <a:r>
              <a:rPr lang="ru-RU" smtClean="0"/>
              <a:t>Fourth level</a:t>
            </a:r>
          </a:p>
          <a:p>
            <a:pPr lvl="4"/>
            <a:r>
              <a:rPr lang="ru-RU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85825-00CE-1249-8C16-70B6AFFD0AE8}" type="datetime1">
              <a:rPr lang="ru-RU" smtClean="0"/>
              <a:t>29.07.15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6308F-C935-6F46-BD94-76C68E93D5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4450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Click to edit Master text styles</a:t>
            </a:r>
          </a:p>
          <a:p>
            <a:pPr lvl="1"/>
            <a:r>
              <a:rPr lang="ru-RU" smtClean="0"/>
              <a:t>Second level</a:t>
            </a:r>
          </a:p>
          <a:p>
            <a:pPr lvl="2"/>
            <a:r>
              <a:rPr lang="ru-RU" smtClean="0"/>
              <a:t>Third level</a:t>
            </a:r>
          </a:p>
          <a:p>
            <a:pPr lvl="3"/>
            <a:r>
              <a:rPr lang="ru-RU" smtClean="0"/>
              <a:t>Fourth level</a:t>
            </a:r>
          </a:p>
          <a:p>
            <a:pPr lvl="4"/>
            <a:r>
              <a:rPr lang="ru-RU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8DB13A-8CAD-8043-BB28-6BA38C905A8F}" type="datetime1">
              <a:rPr lang="ru-RU" smtClean="0"/>
              <a:t>29.07.15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6308F-C935-6F46-BD94-76C68E93D5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6704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A61AF6-E21B-4841-981F-40EBBD01B456}" type="datetime1">
              <a:rPr lang="ru-RU" smtClean="0"/>
              <a:t>29.07.15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6308F-C935-6F46-BD94-76C68E93D5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2906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92632-8E77-4A46-832C-F938F8DFF610}" type="datetime1">
              <a:rPr lang="ru-RU" smtClean="0"/>
              <a:t>29.07.15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6308F-C935-6F46-BD94-76C68E93D5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2178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Click to edit Master text styles</a:t>
            </a:r>
          </a:p>
          <a:p>
            <a:pPr lvl="1"/>
            <a:r>
              <a:rPr lang="ru-RU" smtClean="0"/>
              <a:t>Second level</a:t>
            </a:r>
          </a:p>
          <a:p>
            <a:pPr lvl="2"/>
            <a:r>
              <a:rPr lang="ru-RU" smtClean="0"/>
              <a:t>Third level</a:t>
            </a:r>
          </a:p>
          <a:p>
            <a:pPr lvl="3"/>
            <a:r>
              <a:rPr lang="ru-RU" smtClean="0"/>
              <a:t>Fourth level</a:t>
            </a:r>
          </a:p>
          <a:p>
            <a:pPr lvl="4"/>
            <a:r>
              <a:rPr lang="ru-RU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Click to edit Master text styles</a:t>
            </a:r>
          </a:p>
          <a:p>
            <a:pPr lvl="1"/>
            <a:r>
              <a:rPr lang="ru-RU" smtClean="0"/>
              <a:t>Second level</a:t>
            </a:r>
          </a:p>
          <a:p>
            <a:pPr lvl="2"/>
            <a:r>
              <a:rPr lang="ru-RU" smtClean="0"/>
              <a:t>Third level</a:t>
            </a:r>
          </a:p>
          <a:p>
            <a:pPr lvl="3"/>
            <a:r>
              <a:rPr lang="ru-RU" smtClean="0"/>
              <a:t>Fourth level</a:t>
            </a:r>
          </a:p>
          <a:p>
            <a:pPr lvl="4"/>
            <a:r>
              <a:rPr lang="ru-RU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EFF36-3779-A64B-9C06-8EB71183E446}" type="datetime1">
              <a:rPr lang="ru-RU" smtClean="0"/>
              <a:t>29.07.15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6308F-C935-6F46-BD94-76C68E93D5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5506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Click to edit Master text styles</a:t>
            </a:r>
          </a:p>
          <a:p>
            <a:pPr lvl="1"/>
            <a:r>
              <a:rPr lang="ru-RU" smtClean="0"/>
              <a:t>Second level</a:t>
            </a:r>
          </a:p>
          <a:p>
            <a:pPr lvl="2"/>
            <a:r>
              <a:rPr lang="ru-RU" smtClean="0"/>
              <a:t>Third level</a:t>
            </a:r>
          </a:p>
          <a:p>
            <a:pPr lvl="3"/>
            <a:r>
              <a:rPr lang="ru-RU" smtClean="0"/>
              <a:t>Fourth level</a:t>
            </a:r>
          </a:p>
          <a:p>
            <a:pPr lvl="4"/>
            <a:r>
              <a:rPr lang="ru-RU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Click to edit Master text styles</a:t>
            </a:r>
          </a:p>
          <a:p>
            <a:pPr lvl="1"/>
            <a:r>
              <a:rPr lang="ru-RU" smtClean="0"/>
              <a:t>Second level</a:t>
            </a:r>
          </a:p>
          <a:p>
            <a:pPr lvl="2"/>
            <a:r>
              <a:rPr lang="ru-RU" smtClean="0"/>
              <a:t>Third level</a:t>
            </a:r>
          </a:p>
          <a:p>
            <a:pPr lvl="3"/>
            <a:r>
              <a:rPr lang="ru-RU" smtClean="0"/>
              <a:t>Fourth level</a:t>
            </a:r>
          </a:p>
          <a:p>
            <a:pPr lvl="4"/>
            <a:r>
              <a:rPr lang="ru-RU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038BD-2CB0-ED47-9B9E-B6B48E6DCDF0}" type="datetime1">
              <a:rPr lang="ru-RU" smtClean="0"/>
              <a:t>29.07.15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6308F-C935-6F46-BD94-76C68E93D5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8049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CD90A-77CE-454E-BB34-E1F6916FE9C0}" type="datetime1">
              <a:rPr lang="ru-RU" smtClean="0"/>
              <a:t>29.07.15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6308F-C935-6F46-BD94-76C68E93D5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69447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35FFC1-D261-0949-A2AA-8995238D44F3}" type="datetime1">
              <a:rPr lang="ru-RU" smtClean="0"/>
              <a:t>29.07.15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6308F-C935-6F46-BD94-76C68E93D5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31952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Click to edit Master text styles</a:t>
            </a:r>
          </a:p>
          <a:p>
            <a:pPr lvl="1"/>
            <a:r>
              <a:rPr lang="ru-RU" smtClean="0"/>
              <a:t>Second level</a:t>
            </a:r>
          </a:p>
          <a:p>
            <a:pPr lvl="2"/>
            <a:r>
              <a:rPr lang="ru-RU" smtClean="0"/>
              <a:t>Third level</a:t>
            </a:r>
          </a:p>
          <a:p>
            <a:pPr lvl="3"/>
            <a:r>
              <a:rPr lang="ru-RU" smtClean="0"/>
              <a:t>Fourth level</a:t>
            </a:r>
          </a:p>
          <a:p>
            <a:pPr lvl="4"/>
            <a:r>
              <a:rPr lang="ru-RU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5EFD0-FD7D-DD48-BDC9-C543D6254B0E}" type="datetime1">
              <a:rPr lang="ru-RU" smtClean="0"/>
              <a:t>29.07.15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6308F-C935-6F46-BD94-76C68E93D5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9589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DBD45-8BDC-724A-89AA-A730D6E96CC3}" type="datetime1">
              <a:rPr lang="ru-RU" smtClean="0"/>
              <a:t>29.07.15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6308F-C935-6F46-BD94-76C68E93D5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2949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Click to edit Master text styles</a:t>
            </a:r>
          </a:p>
          <a:p>
            <a:pPr lvl="1"/>
            <a:r>
              <a:rPr lang="ru-RU" smtClean="0"/>
              <a:t>Second level</a:t>
            </a:r>
          </a:p>
          <a:p>
            <a:pPr lvl="2"/>
            <a:r>
              <a:rPr lang="ru-RU" smtClean="0"/>
              <a:t>Third level</a:t>
            </a:r>
          </a:p>
          <a:p>
            <a:pPr lvl="3"/>
            <a:r>
              <a:rPr lang="ru-RU" smtClean="0"/>
              <a:t>Fourth level</a:t>
            </a:r>
          </a:p>
          <a:p>
            <a:pPr lvl="4"/>
            <a:r>
              <a:rPr lang="ru-RU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1A98D5-6E7A-3247-A4D6-A892C3E81CAD}" type="datetime1">
              <a:rPr lang="ru-RU" smtClean="0"/>
              <a:t>29.07.15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21198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  <a:latin typeface="Consolas"/>
                <a:cs typeface="Consolas"/>
              </a:defRPr>
            </a:lvl1pPr>
          </a:lstStyle>
          <a:p>
            <a:fld id="{44A6308F-C935-6F46-BD94-76C68E93D57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6328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Relationship Id="rId3" Type="http://schemas.openxmlformats.org/officeDocument/2006/relationships/image" Target="../media/image4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jp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g"/><Relationship Id="rId3" Type="http://schemas.openxmlformats.org/officeDocument/2006/relationships/hyperlink" Target="mailto:agershun@gmail.com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88903" y="1847490"/>
            <a:ext cx="5080000" cy="1470025"/>
          </a:xfrm>
        </p:spPr>
        <p:txBody>
          <a:bodyPr>
            <a:normAutofit fontScale="90000"/>
          </a:bodyPr>
          <a:lstStyle/>
          <a:p>
            <a:r>
              <a:rPr lang="ru-RU" b="1" dirty="0" smtClean="0"/>
              <a:t>Как написать компилятор</a:t>
            </a:r>
            <a:r>
              <a:rPr lang="en-US" b="1" dirty="0" smtClean="0"/>
              <a:t> </a:t>
            </a:r>
            <a:r>
              <a:rPr lang="en-US" b="1" dirty="0"/>
              <a:t/>
            </a:r>
            <a:br>
              <a:rPr lang="en-US" b="1" dirty="0"/>
            </a:br>
            <a:r>
              <a:rPr lang="ru-RU" b="1" dirty="0" smtClean="0"/>
              <a:t>за 15 минут?</a:t>
            </a:r>
            <a:endParaRPr lang="en-US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94687" y="3849117"/>
            <a:ext cx="3975100" cy="1332841"/>
          </a:xfrm>
        </p:spPr>
        <p:txBody>
          <a:bodyPr/>
          <a:lstStyle/>
          <a:p>
            <a:r>
              <a:rPr lang="ru-RU" dirty="0" smtClean="0"/>
              <a:t>Андрей Гершун</a:t>
            </a:r>
            <a:r>
              <a:rPr lang="en-US" dirty="0"/>
              <a:t/>
            </a:r>
            <a:br>
              <a:rPr lang="en-US" dirty="0"/>
            </a:br>
            <a:r>
              <a:rPr lang="en-US" dirty="0" err="1" smtClean="0"/>
              <a:t>AlaSQL</a:t>
            </a:r>
            <a:endParaRPr lang="ru-RU" dirty="0" smtClean="0"/>
          </a:p>
        </p:txBody>
      </p:sp>
      <p:pic>
        <p:nvPicPr>
          <p:cNvPr id="1026" name="Picture 2" descr="https://scontent-fra3-1.xx.fbcdn.net/hphotos-xtp1/t31.0-8/11700630_729752703795897_8134987740466155714_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" y="2228850"/>
            <a:ext cx="4267199" cy="24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s://scontent-fra3-1.xx.fbcdn.net/hphotos-xtp1/t31.0-8/11700630_729752703795897_8134987740466155714_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4267199" cy="24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s://scontent-fra3-1.xx.fbcdn.net/hphotos-xtp1/t31.0-8/11700630_729752703795897_8134987740466155714_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457700"/>
            <a:ext cx="4267199" cy="24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08046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Операции МАТ</a:t>
            </a:r>
            <a:r>
              <a:rPr lang="en-US" dirty="0" smtClean="0"/>
              <a:t>RIX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ru-RU" sz="2800" dirty="0" smtClean="0">
                <a:latin typeface="Consolas"/>
                <a:cs typeface="Consolas"/>
              </a:rPr>
              <a:t>1 2 + 3 4 </a:t>
            </a:r>
            <a:r>
              <a:rPr lang="en-US" sz="2800" dirty="0" smtClean="0">
                <a:latin typeface="Consolas"/>
                <a:cs typeface="Consolas"/>
              </a:rPr>
              <a:t>		</a:t>
            </a:r>
            <a:r>
              <a:rPr lang="ru-RU" sz="2800" dirty="0" smtClean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// </a:t>
            </a:r>
            <a:r>
              <a:rPr lang="en-US" sz="2800" dirty="0" smtClean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=&gt;</a:t>
            </a:r>
            <a:r>
              <a:rPr lang="ru-RU" sz="2800" dirty="0" smtClean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 4 6</a:t>
            </a:r>
            <a:r>
              <a:rPr lang="en-US" sz="2800" dirty="0" smtClean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 – </a:t>
            </a:r>
            <a:r>
              <a:rPr lang="ru-RU" sz="2800" dirty="0" smtClean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сложение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ru-RU" sz="2800" dirty="0" smtClean="0">
                <a:latin typeface="Consolas"/>
                <a:cs typeface="Consolas"/>
              </a:rPr>
              <a:t>2 </a:t>
            </a:r>
            <a:r>
              <a:rPr lang="en-US" sz="2800" dirty="0" smtClean="0">
                <a:latin typeface="Consolas"/>
                <a:cs typeface="Consolas"/>
              </a:rPr>
              <a:t>* 5 6 </a:t>
            </a:r>
            <a:r>
              <a:rPr lang="ru-RU" sz="2800" dirty="0" smtClean="0">
                <a:latin typeface="Consolas"/>
                <a:cs typeface="Consolas"/>
              </a:rPr>
              <a:t>  </a:t>
            </a:r>
            <a:r>
              <a:rPr lang="en-US" sz="2800" dirty="0" smtClean="0">
                <a:latin typeface="Consolas"/>
                <a:cs typeface="Consolas"/>
              </a:rPr>
              <a:t>		</a:t>
            </a:r>
            <a:r>
              <a:rPr lang="ru-RU" sz="2800" dirty="0" smtClean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// </a:t>
            </a:r>
            <a:r>
              <a:rPr lang="en-US" sz="2800" dirty="0" smtClean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=&gt; 10 12 – </a:t>
            </a:r>
            <a:r>
              <a:rPr lang="ru-RU" sz="2800" dirty="0" smtClean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умножение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ru-RU" sz="2800" dirty="0" smtClean="0">
                <a:latin typeface="Consolas"/>
                <a:cs typeface="Consolas"/>
              </a:rPr>
              <a:t>1 2</a:t>
            </a:r>
            <a:r>
              <a:rPr lang="en-US" sz="2800" dirty="0" smtClean="0">
                <a:latin typeface="Consolas"/>
                <a:cs typeface="Consolas"/>
              </a:rPr>
              <a:t>' </a:t>
            </a:r>
            <a:r>
              <a:rPr lang="ru-RU" sz="2800" dirty="0" smtClean="0">
                <a:latin typeface="Consolas"/>
                <a:cs typeface="Consolas"/>
              </a:rPr>
              <a:t>     </a:t>
            </a:r>
            <a:r>
              <a:rPr lang="en-US" sz="2800" dirty="0" smtClean="0">
                <a:latin typeface="Consolas"/>
                <a:cs typeface="Consolas"/>
              </a:rPr>
              <a:t>		</a:t>
            </a:r>
            <a:r>
              <a:rPr lang="ru-RU" sz="2800" dirty="0" smtClean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// =</a:t>
            </a:r>
            <a:r>
              <a:rPr lang="en-US" sz="2800" dirty="0" smtClean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&gt; 1|2 -</a:t>
            </a:r>
            <a:r>
              <a:rPr lang="ru-RU" sz="2800" dirty="0" smtClean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транспонирование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ru-RU" sz="2800" dirty="0" smtClean="0">
                <a:latin typeface="Consolas"/>
                <a:cs typeface="Consolas"/>
              </a:rPr>
              <a:t>(1 2 + 3 4)</a:t>
            </a:r>
            <a:r>
              <a:rPr lang="en-US" sz="2800" dirty="0" smtClean="0">
                <a:latin typeface="Consolas"/>
                <a:cs typeface="Consolas"/>
              </a:rPr>
              <a:t>*2 </a:t>
            </a:r>
            <a:r>
              <a:rPr lang="ru-RU" sz="2800" dirty="0" smtClean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// =</a:t>
            </a:r>
            <a:r>
              <a:rPr lang="en-US" sz="2800" dirty="0" smtClean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&gt; 8 12</a:t>
            </a:r>
            <a:r>
              <a:rPr lang="ru-RU" sz="2800" dirty="0" smtClean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 </a:t>
            </a:r>
            <a:r>
              <a:rPr lang="en-US" sz="2800" dirty="0" smtClean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- </a:t>
            </a:r>
            <a:r>
              <a:rPr lang="ru-RU" sz="2800" dirty="0" smtClean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скобки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800" dirty="0" smtClean="0">
                <a:latin typeface="Consolas"/>
                <a:cs typeface="Consolas"/>
              </a:rPr>
              <a:t>size(1 2|3 4)</a:t>
            </a:r>
            <a:r>
              <a:rPr lang="ru-RU" sz="2800" dirty="0" smtClean="0">
                <a:latin typeface="Consolas"/>
                <a:cs typeface="Consolas"/>
              </a:rPr>
              <a:t> </a:t>
            </a:r>
            <a:r>
              <a:rPr lang="ru-RU" sz="2800" dirty="0" smtClean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// </a:t>
            </a:r>
            <a:r>
              <a:rPr lang="en-US" sz="2800" dirty="0" smtClean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=&gt; 2 2 - </a:t>
            </a:r>
            <a:r>
              <a:rPr lang="ru-RU" sz="2800" dirty="0" smtClean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функция размера</a:t>
            </a:r>
          </a:p>
          <a:p>
            <a:pPr>
              <a:lnSpc>
                <a:spcPct val="150000"/>
              </a:lnSpc>
            </a:pP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6308F-C935-6F46-BD94-76C68E93D57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0122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2806" y="271488"/>
            <a:ext cx="6715425" cy="228830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189138"/>
            <a:ext cx="3668862" cy="366886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048773" y="3294019"/>
            <a:ext cx="12721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Zach Carter</a:t>
            </a:r>
            <a:r>
              <a:rPr lang="en-US" dirty="0" smtClean="0">
                <a:solidFill>
                  <a:schemeClr val="bg1"/>
                </a:solidFill>
              </a:rPr>
              <a:t/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ru-RU" dirty="0" smtClean="0">
                <a:solidFill>
                  <a:schemeClr val="bg1"/>
                </a:solidFill>
              </a:rPr>
              <a:t>Автор </a:t>
            </a:r>
            <a:r>
              <a:rPr lang="en-US" dirty="0" err="1" smtClean="0">
                <a:solidFill>
                  <a:schemeClr val="bg1"/>
                </a:solidFill>
              </a:rPr>
              <a:t>Jison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803028" y="2822966"/>
            <a:ext cx="3547342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/>
              <a:t>Воспользуемся </a:t>
            </a:r>
            <a:br>
              <a:rPr lang="ru-RU" sz="2800" dirty="0" smtClean="0"/>
            </a:br>
            <a:r>
              <a:rPr lang="ru-RU" sz="2800" dirty="0" smtClean="0"/>
              <a:t>генератором </a:t>
            </a:r>
            <a:br>
              <a:rPr lang="ru-RU" sz="2800" dirty="0" smtClean="0"/>
            </a:br>
            <a:r>
              <a:rPr lang="ru-RU" sz="2800" dirty="0" err="1" smtClean="0"/>
              <a:t>парсеров</a:t>
            </a:r>
            <a:r>
              <a:rPr lang="en-US" sz="2800" dirty="0" smtClean="0"/>
              <a:t>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 smtClean="0"/>
              <a:t>Jison</a:t>
            </a:r>
            <a:endParaRPr lang="en-US" sz="2800" dirty="0" smtClean="0"/>
          </a:p>
          <a:p>
            <a:endParaRPr lang="en-US" sz="2800" dirty="0"/>
          </a:p>
          <a:p>
            <a:r>
              <a:rPr lang="ru-RU" sz="2800" dirty="0" smtClean="0"/>
              <a:t>Альтернативы:</a:t>
            </a: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PEG.js</a:t>
            </a: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ALTNR/4</a:t>
            </a:r>
            <a:endParaRPr lang="ru-RU" sz="2800" dirty="0"/>
          </a:p>
          <a:p>
            <a:endParaRPr lang="en-US" sz="2800" dirty="0" smtClean="0"/>
          </a:p>
          <a:p>
            <a:endParaRPr lang="en-US" sz="2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6308F-C935-6F46-BD94-76C68E93D57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8575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Структура файла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ru-RU" dirty="0" smtClean="0"/>
              <a:t>с грамматикой (</a:t>
            </a:r>
            <a:r>
              <a:rPr lang="en-US" dirty="0" smtClean="0"/>
              <a:t>matrix0.jison</a:t>
            </a:r>
            <a:r>
              <a:rPr lang="ru-RU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7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rgbClr val="4F81BD"/>
                </a:solidFill>
                <a:latin typeface="Consolas"/>
                <a:cs typeface="Consolas"/>
              </a:rPr>
              <a:t>%{ </a:t>
            </a:r>
            <a:r>
              <a:rPr lang="en-US" dirty="0" smtClean="0">
                <a:solidFill>
                  <a:srgbClr val="FF6600"/>
                </a:solidFill>
                <a:latin typeface="Consolas"/>
                <a:cs typeface="Consolas"/>
              </a:rPr>
              <a:t>/* </a:t>
            </a:r>
            <a:r>
              <a:rPr lang="ru-RU" dirty="0" smtClean="0">
                <a:solidFill>
                  <a:srgbClr val="FF6600"/>
                </a:solidFill>
                <a:latin typeface="Consolas"/>
                <a:cs typeface="Consolas"/>
              </a:rPr>
              <a:t>А. Вспомогательный код </a:t>
            </a:r>
            <a:r>
              <a:rPr lang="en-US" dirty="0" smtClean="0">
                <a:solidFill>
                  <a:srgbClr val="FF6600"/>
                </a:solidFill>
                <a:latin typeface="Consolas"/>
                <a:cs typeface="Consolas"/>
              </a:rPr>
              <a:t>*/</a:t>
            </a:r>
            <a:r>
              <a:rPr lang="en-US" dirty="0" smtClean="0">
                <a:solidFill>
                  <a:srgbClr val="4F81BD"/>
                </a:solidFill>
                <a:latin typeface="Consolas"/>
                <a:cs typeface="Consolas"/>
              </a:rPr>
              <a:t> %}</a:t>
            </a:r>
          </a:p>
          <a:p>
            <a:pPr marL="0" indent="0">
              <a:buNone/>
            </a:pPr>
            <a:endParaRPr lang="ru-RU" dirty="0" smtClean="0">
              <a:solidFill>
                <a:srgbClr val="4F81BD"/>
              </a:solidFill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4F81BD"/>
                </a:solidFill>
                <a:latin typeface="Consolas"/>
                <a:cs typeface="Consolas"/>
              </a:rPr>
              <a:t>%</a:t>
            </a:r>
            <a:r>
              <a:rPr lang="en-US" dirty="0" err="1" smtClean="0">
                <a:solidFill>
                  <a:schemeClr val="accent1"/>
                </a:solidFill>
                <a:latin typeface="Consolas"/>
                <a:cs typeface="Consolas"/>
              </a:rPr>
              <a:t>lex</a:t>
            </a:r>
            <a:endParaRPr lang="ru-RU" dirty="0" smtClean="0">
              <a:solidFill>
                <a:schemeClr val="accent1"/>
              </a:solidFill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4F81BD"/>
                </a:solidFill>
                <a:latin typeface="Consolas"/>
                <a:cs typeface="Consolas"/>
              </a:rPr>
              <a:t>%options</a:t>
            </a:r>
            <a:r>
              <a:rPr lang="en-US" dirty="0" smtClean="0">
                <a:latin typeface="Consolas"/>
                <a:cs typeface="Consolas"/>
              </a:rPr>
              <a:t> </a:t>
            </a:r>
            <a:r>
              <a:rPr lang="en-US" dirty="0" smtClean="0">
                <a:solidFill>
                  <a:srgbClr val="008000"/>
                </a:solidFill>
                <a:latin typeface="Consolas"/>
                <a:cs typeface="Consolas"/>
              </a:rPr>
              <a:t>case-insensitive</a:t>
            </a:r>
            <a:endParaRPr lang="ru-RU" dirty="0" smtClean="0">
              <a:solidFill>
                <a:srgbClr val="008000"/>
              </a:solidFill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4F81BD"/>
                </a:solidFill>
                <a:latin typeface="Consolas"/>
                <a:cs typeface="Consolas"/>
              </a:rPr>
              <a:t>%%</a:t>
            </a:r>
            <a:endParaRPr lang="en-US" dirty="0">
              <a:solidFill>
                <a:srgbClr val="4F81BD"/>
              </a:solidFill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/* </a:t>
            </a:r>
            <a:r>
              <a:rPr lang="ru-RU" dirty="0" smtClean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Б. Лексемы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 */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4F81BD"/>
                </a:solidFill>
                <a:latin typeface="Consolas"/>
                <a:cs typeface="Consolas"/>
              </a:rPr>
              <a:t>/</a:t>
            </a:r>
            <a:r>
              <a:rPr lang="en-US" dirty="0" err="1" smtClean="0">
                <a:solidFill>
                  <a:srgbClr val="4F81BD"/>
                </a:solidFill>
                <a:latin typeface="Consolas"/>
                <a:cs typeface="Consolas"/>
              </a:rPr>
              <a:t>lex</a:t>
            </a:r>
            <a:endParaRPr lang="en-US" dirty="0" smtClean="0">
              <a:solidFill>
                <a:srgbClr val="4F81BD"/>
              </a:solidFill>
              <a:latin typeface="Consolas"/>
              <a:cs typeface="Consola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6308F-C935-6F46-BD94-76C68E93D57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5741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Структура файла (продолжение)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4F81BD"/>
                </a:solidFill>
                <a:latin typeface="Consolas"/>
                <a:cs typeface="Consolas"/>
              </a:rPr>
              <a:t>%</a:t>
            </a:r>
            <a:r>
              <a:rPr lang="en-US" dirty="0" err="1">
                <a:solidFill>
                  <a:srgbClr val="4F81BD"/>
                </a:solidFill>
                <a:latin typeface="Consolas"/>
                <a:cs typeface="Consolas"/>
              </a:rPr>
              <a:t>ebnf</a:t>
            </a:r>
            <a:endParaRPr lang="en-US" dirty="0">
              <a:solidFill>
                <a:srgbClr val="4F81BD"/>
              </a:solidFill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>
                <a:solidFill>
                  <a:srgbClr val="4F81BD"/>
                </a:solidFill>
                <a:latin typeface="Consolas"/>
                <a:cs typeface="Consolas"/>
              </a:rPr>
              <a:t>%start</a:t>
            </a: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>
                <a:solidFill>
                  <a:srgbClr val="008000"/>
                </a:solidFill>
                <a:latin typeface="Consolas"/>
                <a:cs typeface="Consolas"/>
              </a:rPr>
              <a:t>main</a:t>
            </a:r>
            <a:endParaRPr lang="ru-RU" dirty="0">
              <a:solidFill>
                <a:srgbClr val="008000"/>
              </a:solidFill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ru-RU" dirty="0">
                <a:solidFill>
                  <a:srgbClr val="E46C0A"/>
                </a:solidFill>
                <a:latin typeface="Consolas"/>
                <a:cs typeface="Consolas"/>
              </a:rPr>
              <a:t>/</a:t>
            </a:r>
            <a:r>
              <a:rPr lang="en-US" dirty="0">
                <a:solidFill>
                  <a:srgbClr val="E46C0A"/>
                </a:solidFill>
                <a:latin typeface="Consolas"/>
                <a:cs typeface="Consolas"/>
              </a:rPr>
              <a:t>* </a:t>
            </a:r>
            <a:r>
              <a:rPr lang="ru-RU" dirty="0" smtClean="0">
                <a:solidFill>
                  <a:srgbClr val="E46C0A"/>
                </a:solidFill>
                <a:latin typeface="Consolas"/>
                <a:cs typeface="Consolas"/>
              </a:rPr>
              <a:t>В. Приоритеты </a:t>
            </a:r>
            <a:r>
              <a:rPr lang="ru-RU" dirty="0">
                <a:solidFill>
                  <a:srgbClr val="E46C0A"/>
                </a:solidFill>
                <a:latin typeface="Consolas"/>
                <a:cs typeface="Consolas"/>
              </a:rPr>
              <a:t>правил </a:t>
            </a:r>
            <a:r>
              <a:rPr lang="en-US" dirty="0">
                <a:solidFill>
                  <a:srgbClr val="E46C0A"/>
                </a:solidFill>
                <a:latin typeface="Consolas"/>
                <a:cs typeface="Consolas"/>
              </a:rPr>
              <a:t>*/</a:t>
            </a:r>
          </a:p>
          <a:p>
            <a:pPr marL="0" indent="0">
              <a:buNone/>
            </a:pPr>
            <a:endParaRPr lang="ru-RU" dirty="0" smtClean="0">
              <a:solidFill>
                <a:srgbClr val="4F81BD"/>
              </a:solidFill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4F81BD"/>
                </a:solidFill>
                <a:latin typeface="Consolas"/>
                <a:cs typeface="Consolas"/>
              </a:rPr>
              <a:t>%%</a:t>
            </a:r>
            <a:endParaRPr lang="ru-RU" dirty="0">
              <a:solidFill>
                <a:srgbClr val="4F81BD"/>
              </a:solidFill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ru-RU" dirty="0">
                <a:solidFill>
                  <a:srgbClr val="E46C0A"/>
                </a:solidFill>
                <a:latin typeface="Consolas"/>
                <a:cs typeface="Consolas"/>
              </a:rPr>
              <a:t>/</a:t>
            </a:r>
            <a:r>
              <a:rPr lang="en-US" dirty="0">
                <a:solidFill>
                  <a:srgbClr val="E46C0A"/>
                </a:solidFill>
                <a:latin typeface="Consolas"/>
                <a:cs typeface="Consolas"/>
              </a:rPr>
              <a:t>* </a:t>
            </a:r>
            <a:r>
              <a:rPr lang="ru-RU" dirty="0" smtClean="0">
                <a:solidFill>
                  <a:srgbClr val="E46C0A"/>
                </a:solidFill>
                <a:latin typeface="Consolas"/>
                <a:cs typeface="Consolas"/>
              </a:rPr>
              <a:t>Г. Грамматические </a:t>
            </a:r>
            <a:r>
              <a:rPr lang="ru-RU" dirty="0">
                <a:solidFill>
                  <a:srgbClr val="E46C0A"/>
                </a:solidFill>
                <a:latin typeface="Consolas"/>
                <a:cs typeface="Consolas"/>
              </a:rPr>
              <a:t>правила  </a:t>
            </a:r>
            <a:r>
              <a:rPr lang="en-US" dirty="0">
                <a:solidFill>
                  <a:srgbClr val="E46C0A"/>
                </a:solidFill>
                <a:latin typeface="Consolas"/>
                <a:cs typeface="Consolas"/>
              </a:rPr>
              <a:t>*/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6308F-C935-6F46-BD94-76C68E93D57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4116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Слова языка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Комментарии //</a:t>
            </a:r>
          </a:p>
          <a:p>
            <a:r>
              <a:rPr lang="ru-RU" dirty="0" smtClean="0"/>
              <a:t>Пробелы</a:t>
            </a:r>
          </a:p>
          <a:p>
            <a:r>
              <a:rPr lang="ru-RU" dirty="0" smtClean="0"/>
              <a:t>Число</a:t>
            </a:r>
          </a:p>
          <a:p>
            <a:r>
              <a:rPr lang="ru-RU" dirty="0" smtClean="0"/>
              <a:t>Названия переменных и функций</a:t>
            </a:r>
            <a:endParaRPr lang="en-US" dirty="0" smtClean="0"/>
          </a:p>
          <a:p>
            <a:r>
              <a:rPr lang="ru-RU" dirty="0" smtClean="0"/>
              <a:t>Знаки: + </a:t>
            </a:r>
            <a:r>
              <a:rPr lang="en-US" dirty="0" smtClean="0"/>
              <a:t>* ‘ =</a:t>
            </a:r>
            <a:r>
              <a:rPr lang="ru-RU" dirty="0" smtClean="0"/>
              <a:t> ( ) </a:t>
            </a:r>
          </a:p>
          <a:p>
            <a:r>
              <a:rPr lang="ru-RU" dirty="0" smtClean="0"/>
              <a:t>Ключевое слово: </a:t>
            </a:r>
            <a:r>
              <a:rPr lang="en-US" dirty="0" smtClean="0">
                <a:solidFill>
                  <a:srgbClr val="00B0F0"/>
                </a:solidFill>
              </a:rPr>
              <a:t>PRINT</a:t>
            </a:r>
            <a:endParaRPr lang="ru-RU" dirty="0" smtClean="0"/>
          </a:p>
          <a:p>
            <a:r>
              <a:rPr lang="ru-RU" dirty="0" smtClean="0"/>
              <a:t>Конец файла</a:t>
            </a:r>
            <a:r>
              <a:rPr lang="en-US" dirty="0" smtClean="0"/>
              <a:t>:</a:t>
            </a:r>
            <a:r>
              <a:rPr lang="en-US" dirty="0" smtClean="0">
                <a:solidFill>
                  <a:srgbClr val="00B0F0"/>
                </a:solidFill>
              </a:rPr>
              <a:t> </a:t>
            </a:r>
            <a:r>
              <a:rPr lang="en-US" dirty="0" smtClean="0">
                <a:solidFill>
                  <a:srgbClr val="00B050"/>
                </a:solidFill>
              </a:rPr>
              <a:t>&lt;&lt;EOF&gt;&gt;</a:t>
            </a:r>
            <a:endParaRPr lang="ru-RU" dirty="0" smtClean="0">
              <a:solidFill>
                <a:srgbClr val="00B050"/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6308F-C935-6F46-BD94-76C68E93D57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9423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Как работает </a:t>
            </a:r>
            <a:r>
              <a:rPr lang="ru-RU" dirty="0" err="1" smtClean="0"/>
              <a:t>лексер</a:t>
            </a:r>
            <a:r>
              <a:rPr lang="ru-RU" dirty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>
              <a:latin typeface="Consolas"/>
              <a:cs typeface="Consolas"/>
            </a:endParaRPr>
          </a:p>
          <a:p>
            <a:pPr marL="0" indent="0" algn="ctr">
              <a:buNone/>
            </a:pPr>
            <a:r>
              <a:rPr lang="en-US" dirty="0">
                <a:latin typeface="Consolas"/>
                <a:cs typeface="Consolas"/>
              </a:rPr>
              <a:t>a = 1 2 </a:t>
            </a:r>
            <a:r>
              <a:rPr lang="en-US" dirty="0" smtClean="0">
                <a:latin typeface="Consolas"/>
                <a:cs typeface="Consolas"/>
              </a:rPr>
              <a:t>3'</a:t>
            </a:r>
            <a:endParaRPr lang="ru-RU" dirty="0" smtClean="0">
              <a:latin typeface="Consolas"/>
              <a:cs typeface="Consolas"/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 descr="Скриншот 2015-06-14 18.35.5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023" y="3689752"/>
            <a:ext cx="8928339" cy="1135284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6308F-C935-6F46-BD94-76C68E93D57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3007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Описываем лексемы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842381"/>
            <a:ext cx="8229600" cy="3283782"/>
          </a:xfrm>
        </p:spPr>
        <p:txBody>
          <a:bodyPr/>
          <a:lstStyle/>
          <a:p>
            <a:pPr marL="0" indent="0">
              <a:buNone/>
            </a:pPr>
            <a:r>
              <a:rPr lang="ru-RU" dirty="0" err="1" smtClean="0">
                <a:solidFill>
                  <a:srgbClr val="0000FF"/>
                </a:solidFill>
                <a:latin typeface="Consolas"/>
                <a:cs typeface="Consolas"/>
              </a:rPr>
              <a:t>регулярка</a:t>
            </a:r>
            <a:r>
              <a:rPr lang="ru-RU" dirty="0" smtClean="0">
                <a:solidFill>
                  <a:srgbClr val="0000FF"/>
                </a:solidFill>
                <a:latin typeface="Consolas"/>
                <a:cs typeface="Consolas"/>
              </a:rPr>
              <a:t>	</a:t>
            </a:r>
            <a:r>
              <a:rPr lang="ru-RU" dirty="0" smtClean="0">
                <a:solidFill>
                  <a:srgbClr val="E46C0A"/>
                </a:solidFill>
                <a:latin typeface="Consolas"/>
                <a:cs typeface="Consolas"/>
              </a:rPr>
              <a:t>			</a:t>
            </a:r>
            <a:r>
              <a:rPr lang="en-US" dirty="0" smtClean="0">
                <a:solidFill>
                  <a:srgbClr val="008000"/>
                </a:solidFill>
                <a:latin typeface="Consolas"/>
                <a:cs typeface="Consolas"/>
              </a:rPr>
              <a:t>return</a:t>
            </a:r>
            <a:r>
              <a:rPr lang="en-US" dirty="0" smtClean="0">
                <a:solidFill>
                  <a:srgbClr val="E46C0A"/>
                </a:solidFill>
                <a:latin typeface="Consolas"/>
                <a:cs typeface="Consolas"/>
              </a:rPr>
              <a:t> </a:t>
            </a:r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'</a:t>
            </a:r>
            <a:r>
              <a:rPr lang="ru-RU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лексема</a:t>
            </a:r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'</a:t>
            </a:r>
            <a:endParaRPr lang="ru-RU" dirty="0" smtClean="0">
              <a:solidFill>
                <a:srgbClr val="E46C0A"/>
              </a:solidFill>
              <a:latin typeface="Consolas"/>
              <a:cs typeface="Consolas"/>
            </a:endParaRPr>
          </a:p>
          <a:p>
            <a:pPr marL="0" indent="0">
              <a:buNone/>
            </a:pPr>
            <a:endParaRPr lang="ru-RU" dirty="0" smtClean="0">
              <a:solidFill>
                <a:srgbClr val="E46C0A"/>
              </a:solidFill>
              <a:latin typeface="Consolas"/>
              <a:cs typeface="Consola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6308F-C935-6F46-BD94-76C68E93D57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2320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Бритва Оккама: Отсекаем все ненужное: комментарии и пробелы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is-IS" sz="2800" dirty="0" smtClean="0">
              <a:solidFill>
                <a:srgbClr val="E46C0A"/>
              </a:solidFill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is-IS" sz="2800" dirty="0" smtClean="0">
                <a:solidFill>
                  <a:srgbClr val="E46C0A"/>
                </a:solidFill>
                <a:latin typeface="Consolas"/>
                <a:cs typeface="Consolas"/>
              </a:rPr>
              <a:t>// </a:t>
            </a:r>
            <a:r>
              <a:rPr lang="ru-RU" sz="2800" dirty="0" smtClean="0">
                <a:solidFill>
                  <a:srgbClr val="E46C0A"/>
                </a:solidFill>
                <a:latin typeface="Consolas"/>
                <a:cs typeface="Consolas"/>
              </a:rPr>
              <a:t>Комментарии</a:t>
            </a:r>
            <a:endParaRPr lang="is-IS" sz="2800" dirty="0" smtClean="0">
              <a:solidFill>
                <a:srgbClr val="E46C0A"/>
              </a:solidFill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is-IS" sz="2800" dirty="0" smtClean="0">
                <a:solidFill>
                  <a:srgbClr val="0000FF"/>
                </a:solidFill>
                <a:latin typeface="Consolas"/>
                <a:cs typeface="Consolas"/>
              </a:rPr>
              <a:t>\/\/.*$</a:t>
            </a:r>
            <a:r>
              <a:rPr lang="is-IS" sz="2800" dirty="0" smtClean="0">
                <a:latin typeface="Consolas"/>
                <a:cs typeface="Consolas"/>
              </a:rPr>
              <a:t>				</a:t>
            </a:r>
            <a:r>
              <a:rPr lang="is-IS" sz="2800" dirty="0" smtClean="0">
                <a:solidFill>
                  <a:srgbClr val="008000"/>
                </a:solidFill>
                <a:latin typeface="Consolas"/>
                <a:cs typeface="Consolas"/>
              </a:rPr>
              <a:t>return</a:t>
            </a:r>
          </a:p>
          <a:p>
            <a:pPr marL="0" indent="0">
              <a:buNone/>
            </a:pPr>
            <a:endParaRPr lang="is-IS" sz="2800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is-IS" sz="2800" dirty="0" smtClean="0">
                <a:solidFill>
                  <a:srgbClr val="E46C0A"/>
                </a:solidFill>
                <a:latin typeface="Consolas"/>
                <a:cs typeface="Consolas"/>
              </a:rPr>
              <a:t>// </a:t>
            </a:r>
            <a:r>
              <a:rPr lang="ru-RU" sz="2800" dirty="0" smtClean="0">
                <a:solidFill>
                  <a:srgbClr val="E46C0A"/>
                </a:solidFill>
                <a:latin typeface="Consolas"/>
                <a:cs typeface="Consolas"/>
              </a:rPr>
              <a:t>Пробелы, переносы строк</a:t>
            </a:r>
            <a:endParaRPr lang="is-IS" sz="2800" dirty="0" smtClean="0">
              <a:solidFill>
                <a:srgbClr val="E46C0A"/>
              </a:solidFill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is-IS" sz="2800" dirty="0" smtClean="0">
                <a:solidFill>
                  <a:srgbClr val="0000FF"/>
                </a:solidFill>
                <a:latin typeface="Consolas"/>
                <a:cs typeface="Consolas"/>
              </a:rPr>
              <a:t>\s</a:t>
            </a:r>
            <a:r>
              <a:rPr lang="is-IS" sz="2800" dirty="0" smtClean="0">
                <a:latin typeface="Consolas"/>
                <a:cs typeface="Consolas"/>
              </a:rPr>
              <a:t> 					</a:t>
            </a:r>
            <a:r>
              <a:rPr lang="is-IS" sz="2800" dirty="0" smtClean="0">
                <a:solidFill>
                  <a:srgbClr val="008000"/>
                </a:solidFill>
                <a:latin typeface="Consolas"/>
                <a:cs typeface="Consolas"/>
              </a:rPr>
              <a:t>return</a:t>
            </a:r>
            <a:endParaRPr lang="en-US" sz="2800" dirty="0">
              <a:solidFill>
                <a:srgbClr val="008000"/>
              </a:solidFill>
              <a:latin typeface="Consolas"/>
              <a:cs typeface="Consola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6308F-C935-6F46-BD94-76C68E93D57B}" type="slidenum">
              <a:rPr lang="en-US" smtClean="0"/>
              <a:t>17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2296" y="3370658"/>
            <a:ext cx="2462502" cy="328030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6927850" y="6281633"/>
            <a:ext cx="1920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William of </a:t>
            </a:r>
            <a:r>
              <a:rPr lang="en-US" b="1" dirty="0" err="1" smtClean="0">
                <a:solidFill>
                  <a:schemeClr val="bg1"/>
                </a:solidFill>
              </a:rPr>
              <a:t>Okka</a:t>
            </a:r>
            <a:r>
              <a:rPr lang="en-US" b="1" dirty="0" err="1">
                <a:solidFill>
                  <a:schemeClr val="bg1"/>
                </a:solidFill>
              </a:rPr>
              <a:t>m</a:t>
            </a:r>
            <a:endParaRPr lang="en-US" b="1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73226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Ключевые слова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'PRINT'					</a:t>
            </a:r>
            <a:r>
              <a:rPr lang="en-US" dirty="0" smtClean="0">
                <a:solidFill>
                  <a:srgbClr val="008000"/>
                </a:solidFill>
                <a:latin typeface="Consolas"/>
                <a:cs typeface="Consolas"/>
              </a:rPr>
              <a:t>return</a:t>
            </a:r>
            <a:r>
              <a:rPr lang="en-US" dirty="0" smtClean="0">
                <a:latin typeface="Consolas"/>
                <a:cs typeface="Consolas"/>
              </a:rPr>
              <a:t> 'PRINT'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'GO TO'</a:t>
            </a:r>
            <a:r>
              <a:rPr lang="en-US" dirty="0">
                <a:latin typeface="Consolas"/>
                <a:cs typeface="Consolas"/>
              </a:rPr>
              <a:t>					</a:t>
            </a:r>
            <a:r>
              <a:rPr lang="en-US" dirty="0" smtClean="0">
                <a:solidFill>
                  <a:srgbClr val="008000"/>
                </a:solidFill>
                <a:latin typeface="Consolas"/>
                <a:cs typeface="Consolas"/>
              </a:rPr>
              <a:t>return</a:t>
            </a:r>
            <a:r>
              <a:rPr lang="en-US" dirty="0" smtClean="0">
                <a:latin typeface="Consolas"/>
                <a:cs typeface="Consolas"/>
              </a:rPr>
              <a:t> 'GOTO'</a:t>
            </a:r>
            <a:endParaRPr lang="en-US" dirty="0">
              <a:latin typeface="Consolas"/>
              <a:cs typeface="Consolas"/>
            </a:endParaRPr>
          </a:p>
          <a:p>
            <a:pPr marL="0" indent="0">
              <a:buNone/>
            </a:pPr>
            <a:endParaRPr lang="en-US" dirty="0" smtClean="0">
              <a:latin typeface="Consolas"/>
              <a:cs typeface="Consolas"/>
            </a:endParaRPr>
          </a:p>
          <a:p>
            <a:pPr marL="0" indent="0">
              <a:buNone/>
            </a:pPr>
            <a:endParaRPr lang="en-US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ru-RU" dirty="0" smtClean="0">
                <a:latin typeface="Consolas"/>
                <a:cs typeface="Consolas"/>
              </a:rPr>
              <a:t>Синонимы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'GOTO'						</a:t>
            </a:r>
            <a:r>
              <a:rPr lang="en-US" dirty="0" smtClean="0">
                <a:solidFill>
                  <a:srgbClr val="008000"/>
                </a:solidFill>
                <a:latin typeface="Consolas"/>
                <a:cs typeface="Consolas"/>
              </a:rPr>
              <a:t>return</a:t>
            </a:r>
            <a:r>
              <a:rPr lang="en-US" dirty="0" smtClean="0">
                <a:latin typeface="Consolas"/>
                <a:cs typeface="Consolas"/>
              </a:rPr>
              <a:t> 'GOTO'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6308F-C935-6F46-BD94-76C68E93D57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2523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Числа и литералы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(</a:t>
            </a:r>
            <a:r>
              <a:rPr lang="ru-RU" dirty="0" smtClean="0"/>
              <a:t>после ключевых слов!)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2800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ru-RU" sz="2800" dirty="0" smtClean="0">
                <a:solidFill>
                  <a:srgbClr val="FF6600"/>
                </a:solidFill>
                <a:latin typeface="Consolas"/>
                <a:cs typeface="Consolas"/>
              </a:rPr>
              <a:t>/</a:t>
            </a:r>
            <a:r>
              <a:rPr lang="en-US" sz="2800" dirty="0" smtClean="0">
                <a:solidFill>
                  <a:srgbClr val="FF6600"/>
                </a:solidFill>
                <a:latin typeface="Consolas"/>
                <a:cs typeface="Consolas"/>
              </a:rPr>
              <a:t>* </a:t>
            </a:r>
            <a:r>
              <a:rPr lang="ru-RU" sz="2800" dirty="0" smtClean="0">
                <a:solidFill>
                  <a:srgbClr val="FF6600"/>
                </a:solidFill>
                <a:latin typeface="Consolas"/>
                <a:cs typeface="Consolas"/>
              </a:rPr>
              <a:t>Числа</a:t>
            </a:r>
            <a:r>
              <a:rPr lang="en-US" sz="2800" dirty="0" smtClean="0">
                <a:solidFill>
                  <a:srgbClr val="FF6600"/>
                </a:solidFill>
                <a:latin typeface="Consolas"/>
                <a:cs typeface="Consolas"/>
              </a:rPr>
              <a:t> */</a:t>
            </a:r>
            <a:endParaRPr lang="ru-RU" sz="2800" dirty="0" smtClean="0">
              <a:solidFill>
                <a:srgbClr val="FF6600"/>
              </a:solidFill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2800" dirty="0" smtClean="0">
                <a:solidFill>
                  <a:srgbClr val="0000FF"/>
                </a:solidFill>
                <a:latin typeface="Consolas"/>
                <a:cs typeface="Consolas"/>
              </a:rPr>
              <a:t>[0-9]+(\.[0-9]*)?</a:t>
            </a:r>
            <a:r>
              <a:rPr lang="en-US" sz="2800" dirty="0" smtClean="0">
                <a:latin typeface="Consolas"/>
                <a:cs typeface="Consolas"/>
              </a:rPr>
              <a:t>			</a:t>
            </a:r>
            <a:r>
              <a:rPr lang="en-US" sz="2800" dirty="0" smtClean="0">
                <a:solidFill>
                  <a:srgbClr val="008000"/>
                </a:solidFill>
                <a:latin typeface="Consolas"/>
                <a:cs typeface="Consolas"/>
              </a:rPr>
              <a:t>return</a:t>
            </a:r>
            <a:r>
              <a:rPr lang="en-US" sz="2800" dirty="0" smtClean="0">
                <a:latin typeface="Consolas"/>
                <a:cs typeface="Consolas"/>
              </a:rPr>
              <a:t> 'NUMBER'</a:t>
            </a:r>
          </a:p>
          <a:p>
            <a:pPr marL="0" indent="0">
              <a:buNone/>
            </a:pPr>
            <a:endParaRPr lang="en-US" sz="2800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2800" dirty="0" smtClean="0">
                <a:solidFill>
                  <a:srgbClr val="FF6600"/>
                </a:solidFill>
                <a:latin typeface="Consolas"/>
                <a:cs typeface="Consolas"/>
              </a:rPr>
              <a:t>/* </a:t>
            </a:r>
            <a:r>
              <a:rPr lang="ru-RU" sz="2800" dirty="0" smtClean="0">
                <a:solidFill>
                  <a:srgbClr val="FF6600"/>
                </a:solidFill>
                <a:latin typeface="Consolas"/>
                <a:cs typeface="Consolas"/>
              </a:rPr>
              <a:t>Литералы: названия переменных и функций </a:t>
            </a:r>
            <a:r>
              <a:rPr lang="en-US" sz="2800" dirty="0" smtClean="0">
                <a:solidFill>
                  <a:srgbClr val="FF6600"/>
                </a:solidFill>
                <a:latin typeface="Consolas"/>
                <a:cs typeface="Consolas"/>
              </a:rPr>
              <a:t>*/</a:t>
            </a:r>
            <a:endParaRPr lang="ru-RU" sz="2800" dirty="0" smtClean="0">
              <a:solidFill>
                <a:srgbClr val="FF6600"/>
              </a:solidFill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2800" dirty="0" smtClean="0">
                <a:solidFill>
                  <a:srgbClr val="0000FF"/>
                </a:solidFill>
                <a:latin typeface="Consolas"/>
                <a:cs typeface="Consolas"/>
              </a:rPr>
              <a:t>[A-</a:t>
            </a:r>
            <a:r>
              <a:rPr lang="en-US" sz="2800" dirty="0" err="1" smtClean="0">
                <a:solidFill>
                  <a:srgbClr val="0000FF"/>
                </a:solidFill>
                <a:latin typeface="Consolas"/>
                <a:cs typeface="Consolas"/>
              </a:rPr>
              <a:t>Za</a:t>
            </a:r>
            <a:r>
              <a:rPr lang="en-US" sz="2800" dirty="0" smtClean="0">
                <a:solidFill>
                  <a:srgbClr val="0000FF"/>
                </a:solidFill>
                <a:latin typeface="Consolas"/>
                <a:cs typeface="Consolas"/>
              </a:rPr>
              <a:t>-z_][A-Za-z_0-9]* </a:t>
            </a:r>
            <a:r>
              <a:rPr lang="en-US" sz="2800" dirty="0" smtClean="0">
                <a:solidFill>
                  <a:srgbClr val="008000"/>
                </a:solidFill>
                <a:latin typeface="Consolas"/>
                <a:cs typeface="Consolas"/>
              </a:rPr>
              <a:t>return</a:t>
            </a:r>
            <a:r>
              <a:rPr lang="en-US" sz="2800" dirty="0" smtClean="0">
                <a:latin typeface="Consolas"/>
                <a:cs typeface="Consolas"/>
              </a:rPr>
              <a:t> 'LITERAL'</a:t>
            </a:r>
            <a:endParaRPr lang="ru-RU" sz="2800" dirty="0" smtClean="0">
              <a:latin typeface="Consolas"/>
              <a:cs typeface="Consola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6308F-C935-6F46-BD94-76C68E93D57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2335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4000" y="1779075"/>
            <a:ext cx="8229600" cy="2871847"/>
          </a:xfrm>
        </p:spPr>
        <p:txBody>
          <a:bodyPr>
            <a:normAutofit/>
          </a:bodyPr>
          <a:lstStyle/>
          <a:p>
            <a:pPr algn="l"/>
            <a:r>
              <a:rPr lang="ru-RU" dirty="0" smtClean="0"/>
              <a:t>Зачем</a:t>
            </a:r>
            <a:r>
              <a:rPr lang="ru-RU" dirty="0"/>
              <a:t> </a:t>
            </a:r>
            <a:r>
              <a:rPr lang="ru-RU" dirty="0" smtClean="0"/>
              <a:t>еще языки </a:t>
            </a:r>
            <a:br>
              <a:rPr lang="ru-RU" dirty="0" smtClean="0"/>
            </a:br>
            <a:r>
              <a:rPr lang="ru-RU" dirty="0" smtClean="0"/>
              <a:t>кроме </a:t>
            </a:r>
            <a:r>
              <a:rPr lang="en-US" dirty="0" smtClean="0"/>
              <a:t>JavaScript?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6308F-C935-6F46-BD94-76C68E93D57B}" type="slidenum">
              <a:rPr lang="en-US" smtClean="0"/>
              <a:t>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5200" y="0"/>
            <a:ext cx="44958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208949" y="5061584"/>
            <a:ext cx="362830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Benjamin Lee </a:t>
            </a:r>
            <a:r>
              <a:rPr lang="en-US" b="1" dirty="0" smtClean="0">
                <a:solidFill>
                  <a:schemeClr val="bg1"/>
                </a:solidFill>
              </a:rPr>
              <a:t>Whorf</a:t>
            </a:r>
            <a:r>
              <a:rPr lang="ru-RU" dirty="0" smtClean="0">
                <a:solidFill>
                  <a:schemeClr val="bg1"/>
                </a:solidFill>
              </a:rPr>
              <a:t/>
            </a:r>
            <a:br>
              <a:rPr lang="ru-RU" dirty="0" smtClean="0">
                <a:solidFill>
                  <a:schemeClr val="bg1"/>
                </a:solidFill>
              </a:rPr>
            </a:br>
            <a:r>
              <a:rPr lang="ru-RU" dirty="0" smtClean="0">
                <a:solidFill>
                  <a:schemeClr val="bg1"/>
                </a:solidFill>
              </a:rPr>
              <a:t>Автор гипотезы </a:t>
            </a:r>
            <a:br>
              <a:rPr lang="ru-RU" dirty="0" smtClean="0">
                <a:solidFill>
                  <a:schemeClr val="bg1"/>
                </a:solidFill>
              </a:rPr>
            </a:br>
            <a:r>
              <a:rPr lang="ru-RU" dirty="0" smtClean="0">
                <a:solidFill>
                  <a:schemeClr val="bg1"/>
                </a:solidFill>
              </a:rPr>
              <a:t>лингвистической относительности</a:t>
            </a:r>
            <a:endParaRPr lang="en-US" dirty="0" smtClean="0">
              <a:solidFill>
                <a:schemeClr val="bg1"/>
              </a:solidFill>
            </a:endParaRPr>
          </a:p>
          <a:p>
            <a:pPr algn="ctr"/>
            <a:r>
              <a:rPr lang="ru-RU" dirty="0" smtClean="0">
                <a:solidFill>
                  <a:schemeClr val="bg1"/>
                </a:solidFill>
              </a:rPr>
              <a:t>(категории языка определяют </a:t>
            </a:r>
          </a:p>
          <a:p>
            <a:pPr algn="ctr"/>
            <a:r>
              <a:rPr lang="ru-RU" dirty="0" smtClean="0">
                <a:solidFill>
                  <a:schemeClr val="bg1"/>
                </a:solidFill>
              </a:rPr>
              <a:t>категории мышления)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46032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Немного магии</a:t>
            </a:r>
            <a:r>
              <a:rPr lang="en-US" dirty="0" smtClean="0"/>
              <a:t> </a:t>
            </a:r>
            <a:r>
              <a:rPr lang="ru-RU" dirty="0" smtClean="0"/>
              <a:t/>
            </a:r>
            <a:br>
              <a:rPr lang="ru-RU" dirty="0" smtClean="0"/>
            </a:br>
            <a:r>
              <a:rPr lang="en-US" dirty="0" smtClean="0"/>
              <a:t>(</a:t>
            </a:r>
            <a:r>
              <a:rPr lang="ru-RU" dirty="0" smtClean="0"/>
              <a:t>служебные лексемы)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 smtClean="0">
                <a:solidFill>
                  <a:srgbClr val="FF6600"/>
                </a:solidFill>
                <a:latin typeface="Consolas"/>
                <a:cs typeface="Consolas"/>
              </a:rPr>
              <a:t>/</a:t>
            </a:r>
            <a:r>
              <a:rPr lang="en-US" dirty="0" smtClean="0">
                <a:solidFill>
                  <a:srgbClr val="FF6600"/>
                </a:solidFill>
                <a:latin typeface="Consolas"/>
                <a:cs typeface="Consolas"/>
              </a:rPr>
              <a:t>* </a:t>
            </a:r>
            <a:r>
              <a:rPr lang="ru-RU" dirty="0" smtClean="0">
                <a:solidFill>
                  <a:srgbClr val="FF6600"/>
                </a:solidFill>
                <a:latin typeface="Consolas"/>
                <a:cs typeface="Consolas"/>
              </a:rPr>
              <a:t>Конец файла </a:t>
            </a:r>
            <a:r>
              <a:rPr lang="en-US" dirty="0" smtClean="0">
                <a:solidFill>
                  <a:srgbClr val="FF6600"/>
                </a:solidFill>
                <a:latin typeface="Consolas"/>
                <a:cs typeface="Consolas"/>
              </a:rPr>
              <a:t>*/</a:t>
            </a:r>
            <a:endParaRPr lang="ru-RU" dirty="0" smtClean="0">
              <a:solidFill>
                <a:srgbClr val="FF6600"/>
              </a:solidFill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&lt;&lt;EOF&gt;&gt;					</a:t>
            </a:r>
            <a:r>
              <a:rPr lang="en-US" dirty="0" smtClean="0">
                <a:solidFill>
                  <a:srgbClr val="008000"/>
                </a:solidFill>
                <a:latin typeface="Consolas"/>
                <a:cs typeface="Consolas"/>
              </a:rPr>
              <a:t>return</a:t>
            </a:r>
            <a:r>
              <a:rPr lang="en-US" dirty="0" smtClean="0">
                <a:latin typeface="Consolas"/>
                <a:cs typeface="Consolas"/>
              </a:rPr>
              <a:t> 'EOF'</a:t>
            </a:r>
          </a:p>
          <a:p>
            <a:pPr marL="0" indent="0">
              <a:buNone/>
            </a:pPr>
            <a:endParaRPr lang="en-US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FF6600"/>
                </a:solidFill>
                <a:latin typeface="Consolas"/>
                <a:cs typeface="Consolas"/>
              </a:rPr>
              <a:t>/* </a:t>
            </a:r>
            <a:r>
              <a:rPr lang="ru-RU" dirty="0" smtClean="0">
                <a:solidFill>
                  <a:srgbClr val="FF6600"/>
                </a:solidFill>
                <a:latin typeface="Consolas"/>
                <a:cs typeface="Consolas"/>
              </a:rPr>
              <a:t>В конце отлавливаем нераспознанные символы </a:t>
            </a:r>
            <a:r>
              <a:rPr lang="en-US" dirty="0" smtClean="0">
                <a:solidFill>
                  <a:srgbClr val="FF6600"/>
                </a:solidFill>
                <a:latin typeface="Consolas"/>
                <a:cs typeface="Consolas"/>
              </a:rPr>
              <a:t>*/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.						</a:t>
            </a:r>
            <a:r>
              <a:rPr lang="ru-RU" dirty="0" smtClean="0">
                <a:latin typeface="Consolas"/>
                <a:cs typeface="Consolas"/>
              </a:rPr>
              <a:t>		</a:t>
            </a:r>
            <a:r>
              <a:rPr lang="en-US" dirty="0" smtClean="0">
                <a:solidFill>
                  <a:srgbClr val="008000"/>
                </a:solidFill>
                <a:latin typeface="Consolas"/>
                <a:cs typeface="Consolas"/>
              </a:rPr>
              <a:t>return</a:t>
            </a:r>
            <a:r>
              <a:rPr lang="en-US" dirty="0" smtClean="0">
                <a:latin typeface="Consolas"/>
                <a:cs typeface="Consolas"/>
              </a:rPr>
              <a:t> 'INVALID'</a:t>
            </a:r>
          </a:p>
          <a:p>
            <a:pPr marL="0" indent="0">
              <a:buNone/>
            </a:pPr>
            <a:endParaRPr lang="en-US" dirty="0">
              <a:latin typeface="Consolas"/>
              <a:cs typeface="Consola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6308F-C935-6F46-BD94-76C68E93D57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1785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Кофе-брейк</a:t>
            </a:r>
            <a:r>
              <a:rPr lang="en-US" dirty="0" smtClean="0"/>
              <a:t> </a:t>
            </a:r>
            <a:r>
              <a:rPr lang="ru-RU" dirty="0" smtClean="0"/>
              <a:t>1: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ru-RU" dirty="0" smtClean="0"/>
              <a:t>Что выдает на выходе </a:t>
            </a:r>
            <a:r>
              <a:rPr lang="ru-RU" dirty="0" err="1" smtClean="0"/>
              <a:t>лексер</a:t>
            </a:r>
            <a:r>
              <a:rPr lang="ru-RU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Проверим лексику:</a:t>
            </a:r>
            <a:endParaRPr lang="en-US" dirty="0"/>
          </a:p>
          <a:p>
            <a:pPr marL="0" indent="0">
              <a:buNone/>
            </a:pPr>
            <a:r>
              <a:rPr lang="en-US" dirty="0" smtClean="0">
                <a:solidFill>
                  <a:srgbClr val="0070C0"/>
                </a:solidFill>
                <a:latin typeface="Consolas"/>
                <a:cs typeface="Consolas"/>
              </a:rPr>
              <a:t>	&gt; </a:t>
            </a:r>
            <a:r>
              <a:rPr lang="en-US" dirty="0" err="1" smtClean="0">
                <a:solidFill>
                  <a:srgbClr val="0070C0"/>
                </a:solidFill>
                <a:latin typeface="Consolas"/>
                <a:cs typeface="Consolas"/>
              </a:rPr>
              <a:t>jison</a:t>
            </a:r>
            <a:r>
              <a:rPr lang="en-US" dirty="0" smtClean="0">
                <a:solidFill>
                  <a:srgbClr val="0070C0"/>
                </a:solidFill>
                <a:latin typeface="Consolas"/>
                <a:cs typeface="Consolas"/>
              </a:rPr>
              <a:t> matrix1.jison</a:t>
            </a:r>
            <a:endParaRPr lang="ru-RU" dirty="0" smtClean="0">
              <a:solidFill>
                <a:srgbClr val="0070C0"/>
              </a:solidFill>
              <a:latin typeface="Consolas"/>
              <a:cs typeface="Consolas"/>
            </a:endParaRPr>
          </a:p>
          <a:p>
            <a:pPr lvl="1">
              <a:buFont typeface="Wingdings" charset="0"/>
              <a:buChar char="Ø"/>
            </a:pPr>
            <a:endParaRPr lang="ru-RU" dirty="0">
              <a:latin typeface="Consolas"/>
              <a:cs typeface="Consolas"/>
            </a:endParaRPr>
          </a:p>
          <a:p>
            <a:r>
              <a:rPr lang="ru-RU" dirty="0">
                <a:cs typeface="Consolas"/>
              </a:rPr>
              <a:t>Отладим с помощью </a:t>
            </a:r>
            <a:r>
              <a:rPr lang="en-US" dirty="0" err="1">
                <a:cs typeface="Consolas"/>
              </a:rPr>
              <a:t>jison</a:t>
            </a:r>
            <a:r>
              <a:rPr lang="en-US" dirty="0">
                <a:cs typeface="Consolas"/>
              </a:rPr>
              <a:t>-debugger</a:t>
            </a:r>
            <a:endParaRPr lang="en-US" dirty="0"/>
          </a:p>
          <a:p>
            <a:pPr marL="0" indent="0">
              <a:buNone/>
            </a:pPr>
            <a:endParaRPr lang="en-US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a = 1 2 </a:t>
            </a:r>
            <a:r>
              <a:rPr lang="en-US" dirty="0" smtClean="0">
                <a:latin typeface="Consolas"/>
                <a:cs typeface="Consolas"/>
              </a:rPr>
              <a:t>3'</a:t>
            </a:r>
            <a:endParaRPr lang="ru-RU" dirty="0">
              <a:latin typeface="Consolas"/>
              <a:cs typeface="Consolas"/>
            </a:endParaRPr>
          </a:p>
          <a:p>
            <a:pPr>
              <a:buFont typeface="Wingdings" charset="0"/>
              <a:buChar char="Ø"/>
            </a:pPr>
            <a:endParaRPr lang="en-US" dirty="0" smtClean="0">
              <a:latin typeface="Consolas"/>
              <a:cs typeface="Consolas"/>
            </a:endParaRPr>
          </a:p>
          <a:p>
            <a:endParaRPr lang="en-US" dirty="0" smtClean="0">
              <a:latin typeface="Consolas"/>
              <a:cs typeface="Consolas"/>
            </a:endParaRPr>
          </a:p>
          <a:p>
            <a:endParaRPr lang="en-US" dirty="0" smtClean="0">
              <a:latin typeface="Consolas"/>
              <a:cs typeface="Consolas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endParaRPr lang="en-US" dirty="0"/>
          </a:p>
        </p:txBody>
      </p:sp>
      <p:pic>
        <p:nvPicPr>
          <p:cNvPr id="7" name="Picture 6" descr="Скриншот 2015-06-14 18.35.5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95" y="5321300"/>
            <a:ext cx="8589505" cy="1092200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6308F-C935-6F46-BD94-76C68E93D57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8059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5939030" cy="1143000"/>
          </a:xfrm>
        </p:spPr>
        <p:txBody>
          <a:bodyPr/>
          <a:lstStyle/>
          <a:p>
            <a:r>
              <a:rPr lang="ru-RU" dirty="0" smtClean="0"/>
              <a:t>Теперь грамматика</a:t>
            </a:r>
            <a:r>
              <a:rPr lang="en-US" dirty="0" smtClean="0"/>
              <a:t>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96088"/>
            <a:ext cx="8229600" cy="49209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 smtClean="0">
                <a:latin typeface="Consolas"/>
                <a:cs typeface="Consolas"/>
              </a:rPr>
              <a:t>правило</a:t>
            </a:r>
            <a:endParaRPr lang="en-US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	: </a:t>
            </a:r>
            <a:r>
              <a:rPr lang="ru-RU" dirty="0" smtClean="0">
                <a:latin typeface="Consolas"/>
                <a:cs typeface="Consolas"/>
              </a:rPr>
              <a:t>набор лексем 1</a:t>
            </a:r>
            <a:endParaRPr lang="en-US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	| </a:t>
            </a:r>
            <a:r>
              <a:rPr lang="ru-RU" dirty="0" smtClean="0">
                <a:latin typeface="Consolas"/>
                <a:cs typeface="Consolas"/>
              </a:rPr>
              <a:t>набор лексем 2</a:t>
            </a:r>
            <a:endParaRPr lang="en-US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	| </a:t>
            </a:r>
            <a:r>
              <a:rPr lang="ru-RU" dirty="0" smtClean="0">
                <a:latin typeface="Consolas"/>
                <a:cs typeface="Consolas"/>
              </a:rPr>
              <a:t>набор лексем </a:t>
            </a:r>
            <a:r>
              <a:rPr lang="en-US" dirty="0" smtClean="0">
                <a:latin typeface="Consolas"/>
                <a:cs typeface="Consolas"/>
              </a:rPr>
              <a:t>3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	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6308F-C935-6F46-BD94-76C68E93D57B}" type="slidenum">
              <a:rPr lang="en-US" smtClean="0"/>
              <a:t>22</a:t>
            </a:fld>
            <a:endParaRPr lang="en-US"/>
          </a:p>
        </p:txBody>
      </p:sp>
      <p:pic>
        <p:nvPicPr>
          <p:cNvPr id="5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21570" y="3375947"/>
            <a:ext cx="2622429" cy="3495206"/>
          </a:xfrm>
          <a:prstGeom prst="rect">
            <a:avLst/>
          </a:prstGeom>
        </p:spPr>
      </p:pic>
      <p:pic>
        <p:nvPicPr>
          <p:cNvPr id="6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1570" y="-4768"/>
            <a:ext cx="2622430" cy="344001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247449" y="3065910"/>
            <a:ext cx="1931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     John Backus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887998" y="6477661"/>
            <a:ext cx="1931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Peter </a:t>
            </a:r>
            <a:r>
              <a:rPr lang="en-US" b="1" dirty="0" err="1" smtClean="0">
                <a:solidFill>
                  <a:schemeClr val="bg1"/>
                </a:solidFill>
              </a:rPr>
              <a:t>Naur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771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Описываем операторы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5499100" cy="452596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main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	: Statement* EOF ;</a:t>
            </a:r>
          </a:p>
          <a:p>
            <a:pPr marL="0" indent="0">
              <a:buNone/>
            </a:pPr>
            <a:endParaRPr lang="en-US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Statement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	: Print | Set ;</a:t>
            </a:r>
          </a:p>
          <a:p>
            <a:pPr marL="0" indent="0">
              <a:buNone/>
            </a:pPr>
            <a:endParaRPr lang="en-US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Set 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	: LITERAL EQ Expression ;</a:t>
            </a:r>
          </a:p>
          <a:p>
            <a:pPr marL="0" indent="0">
              <a:buNone/>
            </a:pPr>
            <a:endParaRPr lang="en-US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Print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	: PRINT Expression ;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40500" y="1600200"/>
            <a:ext cx="2146300" cy="4525963"/>
          </a:xfrm>
        </p:spPr>
        <p:txBody>
          <a:bodyPr>
            <a:normAutofit fontScale="92500" lnSpcReduction="20000"/>
          </a:bodyPr>
          <a:lstStyle/>
          <a:p>
            <a:endParaRPr lang="en-US" dirty="0" smtClean="0">
              <a:solidFill>
                <a:srgbClr val="3366FF"/>
              </a:solidFill>
              <a:latin typeface="Consolas"/>
              <a:cs typeface="Consolas"/>
            </a:endParaRPr>
          </a:p>
          <a:p>
            <a:endParaRPr lang="en-US" dirty="0">
              <a:solidFill>
                <a:srgbClr val="3366FF"/>
              </a:solidFill>
              <a:latin typeface="Consolas"/>
              <a:cs typeface="Consolas"/>
            </a:endParaRPr>
          </a:p>
          <a:p>
            <a:endParaRPr lang="en-US" dirty="0" smtClean="0">
              <a:solidFill>
                <a:srgbClr val="3366FF"/>
              </a:solidFill>
              <a:latin typeface="Consolas"/>
              <a:cs typeface="Consolas"/>
            </a:endParaRPr>
          </a:p>
          <a:p>
            <a:endParaRPr lang="en-US" dirty="0" smtClean="0">
              <a:solidFill>
                <a:srgbClr val="3366FF"/>
              </a:solidFill>
              <a:latin typeface="Consolas"/>
              <a:cs typeface="Consolas"/>
            </a:endParaRPr>
          </a:p>
          <a:p>
            <a:endParaRPr lang="en-US" dirty="0">
              <a:solidFill>
                <a:srgbClr val="3366FF"/>
              </a:solidFill>
              <a:latin typeface="Consolas"/>
              <a:cs typeface="Consolas"/>
            </a:endParaRPr>
          </a:p>
          <a:p>
            <a:endParaRPr lang="en-US" dirty="0" smtClean="0">
              <a:solidFill>
                <a:srgbClr val="3366FF"/>
              </a:solidFill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3366FF"/>
                </a:solidFill>
                <a:latin typeface="Consolas"/>
                <a:cs typeface="Consolas"/>
              </a:rPr>
              <a:t>a = 1 2 3</a:t>
            </a:r>
          </a:p>
          <a:p>
            <a:endParaRPr lang="en-US" dirty="0">
              <a:solidFill>
                <a:srgbClr val="3366FF"/>
              </a:solidFill>
              <a:latin typeface="Consolas"/>
              <a:cs typeface="Consolas"/>
            </a:endParaRPr>
          </a:p>
          <a:p>
            <a:pPr marL="0" indent="0">
              <a:buNone/>
            </a:pPr>
            <a:endParaRPr lang="en-US" dirty="0" smtClean="0">
              <a:solidFill>
                <a:srgbClr val="3366FF"/>
              </a:solidFill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3366FF"/>
                </a:solidFill>
                <a:latin typeface="Consolas"/>
                <a:cs typeface="Consolas"/>
              </a:rPr>
              <a:t>PRINT A*b'</a:t>
            </a:r>
          </a:p>
          <a:p>
            <a:endParaRPr lang="en-US" dirty="0">
              <a:solidFill>
                <a:srgbClr val="3366FF"/>
              </a:solidFill>
              <a:latin typeface="Consolas"/>
              <a:cs typeface="Consolas"/>
            </a:endParaRPr>
          </a:p>
          <a:p>
            <a:endParaRPr lang="en-US" dirty="0">
              <a:solidFill>
                <a:srgbClr val="3366FF"/>
              </a:solidFill>
              <a:latin typeface="Consolas"/>
              <a:cs typeface="Consola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6308F-C935-6F46-BD94-76C68E93D57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6669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Выражения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Expression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	: Matrix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	| LITERAL</a:t>
            </a:r>
            <a:endParaRPr lang="en-US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	| LPAR Expression RPAR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	| Expression PLUS Expression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	| Expression STAR Expression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	| Expression SHTRIH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	;</a:t>
            </a:r>
            <a:endParaRPr lang="en-US" dirty="0">
              <a:latin typeface="Consolas"/>
              <a:cs typeface="Consola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6308F-C935-6F46-BD94-76C68E93D57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9998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Матрицы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Matrix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	: Columns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	;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Row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	: NUMBER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	| Row NUMBER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	;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Columns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	: Row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	| Columns PALKA Row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	;</a:t>
            </a:r>
            <a:endParaRPr lang="en-US" dirty="0">
              <a:latin typeface="Consolas"/>
              <a:cs typeface="Consolas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ru-RU" dirty="0" smtClean="0"/>
              <a:t>Пример 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1 2 3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6308F-C935-6F46-BD94-76C68E93D57B}" type="slidenum">
              <a:rPr lang="en-US" smtClean="0"/>
              <a:t>25</a:t>
            </a:fld>
            <a:endParaRPr lang="en-US"/>
          </a:p>
        </p:txBody>
      </p:sp>
      <p:pic>
        <p:nvPicPr>
          <p:cNvPr id="6" name="Picture 4" descr="Скриншот 2015-06-14 18.48.23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209" t="47435" r="23936" b="3225"/>
          <a:stretch/>
        </p:blipFill>
        <p:spPr>
          <a:xfrm>
            <a:off x="4648200" y="2567153"/>
            <a:ext cx="4191000" cy="3653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3868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Приоритеты</a:t>
            </a:r>
            <a:r>
              <a:rPr lang="en-US" dirty="0" smtClean="0"/>
              <a:t> </a:t>
            </a:r>
            <a:r>
              <a:rPr lang="ru-RU" dirty="0" smtClean="0"/>
              <a:t>операций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ru-RU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%left PLUS</a:t>
            </a:r>
            <a:r>
              <a:rPr lang="ru-RU" dirty="0" smtClean="0">
                <a:latin typeface="Consolas"/>
                <a:cs typeface="Consolas"/>
              </a:rPr>
              <a:t>					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// </a:t>
            </a:r>
            <a:r>
              <a:rPr lang="ru-RU" dirty="0" smtClean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	1 + 2 + 3</a:t>
            </a:r>
            <a:endParaRPr lang="en-US" dirty="0" smtClean="0">
              <a:solidFill>
                <a:schemeClr val="accent6">
                  <a:lumMod val="75000"/>
                </a:schemeClr>
              </a:solidFill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%left STAR</a:t>
            </a:r>
            <a:r>
              <a:rPr lang="ru-RU" dirty="0" smtClean="0">
                <a:latin typeface="Consolas"/>
                <a:cs typeface="Consolas"/>
              </a:rPr>
              <a:t>					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//</a:t>
            </a:r>
            <a:r>
              <a:rPr lang="ru-RU" dirty="0" smtClean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	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 	</a:t>
            </a:r>
            <a:r>
              <a:rPr lang="ru-RU" dirty="0" smtClean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1 + 2 * 3</a:t>
            </a:r>
            <a:endParaRPr lang="en-US" dirty="0" smtClean="0">
              <a:solidFill>
                <a:schemeClr val="accent6">
                  <a:lumMod val="75000"/>
                </a:schemeClr>
              </a:solidFill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%right STRIH</a:t>
            </a:r>
            <a:r>
              <a:rPr lang="ru-RU" dirty="0" smtClean="0">
                <a:latin typeface="Consolas"/>
                <a:cs typeface="Consolas"/>
              </a:rPr>
              <a:t>				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//</a:t>
            </a:r>
            <a:r>
              <a:rPr lang="ru-RU" dirty="0" smtClean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	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	</a:t>
            </a:r>
            <a:r>
              <a:rPr lang="ru-RU" dirty="0" smtClean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1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 2 * 3 4'</a:t>
            </a:r>
          </a:p>
          <a:p>
            <a:pPr marL="0" indent="0">
              <a:buNone/>
            </a:pPr>
            <a:endParaRPr lang="en-US" dirty="0">
              <a:latin typeface="Consolas"/>
              <a:cs typeface="Consola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6308F-C935-6F46-BD94-76C68E93D57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0998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Кофе-брейк 2:дерево разбора</a:t>
            </a:r>
            <a:br>
              <a:rPr lang="ru-RU" dirty="0" smtClean="0"/>
            </a:br>
            <a:r>
              <a:rPr lang="en-US" dirty="0" smtClean="0">
                <a:solidFill>
                  <a:srgbClr val="0000FF"/>
                </a:solidFill>
                <a:latin typeface="Consolas"/>
                <a:cs typeface="Consolas"/>
              </a:rPr>
              <a:t>a = 1 2 3'</a:t>
            </a:r>
            <a:endParaRPr lang="en-US" dirty="0">
              <a:solidFill>
                <a:srgbClr val="0000FF"/>
              </a:solidFill>
              <a:latin typeface="Consolas"/>
              <a:cs typeface="Consolas"/>
            </a:endParaRPr>
          </a:p>
        </p:txBody>
      </p:sp>
      <p:pic>
        <p:nvPicPr>
          <p:cNvPr id="5" name="Picture 4" descr="Скриншот 2015-06-14 18.48.23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82" t="24032" r="3961"/>
          <a:stretch/>
        </p:blipFill>
        <p:spPr>
          <a:xfrm>
            <a:off x="0" y="1618774"/>
            <a:ext cx="9144000" cy="5239225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6308F-C935-6F46-BD94-76C68E93D57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0403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Пора уже что-то делать!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dirty="0" smtClean="0">
                <a:latin typeface="Consolas"/>
                <a:cs typeface="Consolas"/>
              </a:rPr>
              <a:t>Компилируем грамматику</a:t>
            </a:r>
            <a:endParaRPr lang="en-US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	&gt; </a:t>
            </a:r>
            <a:r>
              <a:rPr lang="en-US" dirty="0" err="1" smtClean="0">
                <a:solidFill>
                  <a:srgbClr val="00B0F0"/>
                </a:solidFill>
                <a:latin typeface="Consolas"/>
                <a:cs typeface="Consolas"/>
              </a:rPr>
              <a:t>jison</a:t>
            </a:r>
            <a:r>
              <a:rPr lang="en-US" dirty="0" smtClean="0">
                <a:solidFill>
                  <a:srgbClr val="00B0F0"/>
                </a:solidFill>
                <a:latin typeface="Consolas"/>
                <a:cs typeface="Consolas"/>
              </a:rPr>
              <a:t> matrix2.jison</a:t>
            </a:r>
          </a:p>
          <a:p>
            <a:pPr marL="0" indent="0">
              <a:buNone/>
            </a:pPr>
            <a:endParaRPr lang="en-US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ru-RU" dirty="0" smtClean="0">
                <a:latin typeface="Consolas"/>
                <a:cs typeface="Consolas"/>
              </a:rPr>
              <a:t>Выполняем проверку</a:t>
            </a:r>
            <a:r>
              <a:rPr lang="en-US" dirty="0" smtClean="0">
                <a:latin typeface="Consolas"/>
                <a:cs typeface="Consolas"/>
              </a:rPr>
              <a:t> </a:t>
            </a:r>
            <a:r>
              <a:rPr lang="ru-RU" dirty="0" smtClean="0">
                <a:latin typeface="Consolas"/>
                <a:cs typeface="Consolas"/>
              </a:rPr>
              <a:t>грамматики</a:t>
            </a:r>
            <a:endParaRPr lang="en-US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	&gt; </a:t>
            </a:r>
            <a:r>
              <a:rPr lang="en-US" dirty="0" smtClean="0">
                <a:solidFill>
                  <a:srgbClr val="00B0F0"/>
                </a:solidFill>
                <a:latin typeface="Consolas"/>
                <a:cs typeface="Consolas"/>
              </a:rPr>
              <a:t>node matrix2.js </a:t>
            </a:r>
            <a:r>
              <a:rPr lang="en-US" dirty="0" err="1" smtClean="0">
                <a:solidFill>
                  <a:srgbClr val="00B0F0"/>
                </a:solidFill>
                <a:latin typeface="Consolas"/>
                <a:cs typeface="Consolas"/>
              </a:rPr>
              <a:t>program.mat</a:t>
            </a:r>
            <a:endParaRPr lang="en-US" dirty="0" smtClean="0">
              <a:solidFill>
                <a:srgbClr val="00B0F0"/>
              </a:solidFill>
              <a:latin typeface="Consolas"/>
              <a:cs typeface="Consolas"/>
            </a:endParaRPr>
          </a:p>
          <a:p>
            <a:pPr marL="0" indent="0">
              <a:buNone/>
            </a:pPr>
            <a:endParaRPr lang="en-US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ru-RU" dirty="0" smtClean="0">
                <a:latin typeface="Consolas"/>
                <a:cs typeface="Consolas"/>
              </a:rPr>
              <a:t>Если все правильно, то ничего не будет!</a:t>
            </a:r>
            <a:endParaRPr lang="en-US" dirty="0">
              <a:latin typeface="Consolas"/>
              <a:cs typeface="Consola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6308F-C935-6F46-BD94-76C68E93D57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1836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3714" y="1605114"/>
            <a:ext cx="7271658" cy="1143000"/>
          </a:xfrm>
        </p:spPr>
        <p:txBody>
          <a:bodyPr>
            <a:normAutofit fontScale="90000"/>
          </a:bodyPr>
          <a:lstStyle/>
          <a:p>
            <a:pPr algn="l"/>
            <a:r>
              <a:rPr lang="ru-RU" dirty="0" smtClean="0"/>
              <a:t>Пишем </a:t>
            </a:r>
            <a:br>
              <a:rPr lang="ru-RU" dirty="0" smtClean="0"/>
            </a:br>
            <a:r>
              <a:rPr lang="ru-RU" dirty="0" smtClean="0"/>
              <a:t>интерпретатор!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6308F-C935-6F46-BD94-76C68E93D57B}" type="slidenum">
              <a:rPr lang="en-US" smtClean="0"/>
              <a:t>29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6159500" y="0"/>
            <a:ext cx="3175000" cy="6096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013645" y="6033184"/>
            <a:ext cx="16451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C3P0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ru-RU" dirty="0" smtClean="0"/>
              <a:t>интерпретатор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846236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6308F-C935-6F46-BD94-76C68E93D57B}" type="slidenum">
              <a:rPr lang="en-US" smtClean="0"/>
              <a:t>3</a:t>
            </a:fld>
            <a:endParaRPr lang="en-US"/>
          </a:p>
        </p:txBody>
      </p:sp>
      <p:pic>
        <p:nvPicPr>
          <p:cNvPr id="5" name="Picture 4" descr="2820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05" y="0"/>
            <a:ext cx="5071414" cy="3243036"/>
          </a:xfrm>
          <a:prstGeom prst="rect">
            <a:avLst/>
          </a:prstGeom>
        </p:spPr>
      </p:pic>
      <p:pic>
        <p:nvPicPr>
          <p:cNvPr id="7" name="Picture 2" descr="http://afrus.ru/kazan/sites/afrus.ru.kazan/files/imagecache/grand_format/03/kazan/kistochka-kraski-risunok-raduga-raznocvetnyy-favim.ru-1124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1378" y="3461686"/>
            <a:ext cx="6792622" cy="3396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49107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Подготовимся интерпретировать (</a:t>
            </a:r>
            <a:r>
              <a:rPr lang="en-US" dirty="0" smtClean="0"/>
              <a:t>run-time library MATRIX)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sz="4000" dirty="0" smtClean="0"/>
              <a:t>Операторы</a:t>
            </a:r>
          </a:p>
          <a:p>
            <a:pPr lvl="1"/>
            <a:r>
              <a:rPr lang="en-US" sz="3600" dirty="0" err="1" smtClean="0"/>
              <a:t>MATRIX.print</a:t>
            </a:r>
            <a:r>
              <a:rPr lang="en-US" sz="3600" dirty="0" smtClean="0"/>
              <a:t>()</a:t>
            </a:r>
          </a:p>
          <a:p>
            <a:r>
              <a:rPr lang="ru-RU" sz="4000" dirty="0" smtClean="0"/>
              <a:t>Операции</a:t>
            </a:r>
          </a:p>
          <a:p>
            <a:pPr lvl="1"/>
            <a:r>
              <a:rPr lang="en-US" sz="3600" dirty="0" err="1"/>
              <a:t>MATRIX.add</a:t>
            </a:r>
            <a:r>
              <a:rPr lang="en-US" sz="3600" dirty="0" smtClean="0"/>
              <a:t>()</a:t>
            </a:r>
          </a:p>
          <a:p>
            <a:pPr lvl="1"/>
            <a:r>
              <a:rPr lang="en-US" sz="3600" dirty="0" err="1" smtClean="0"/>
              <a:t>MATRIX.multiply</a:t>
            </a:r>
            <a:r>
              <a:rPr lang="en-US" sz="3600" dirty="0" smtClean="0"/>
              <a:t>()</a:t>
            </a:r>
          </a:p>
          <a:p>
            <a:pPr lvl="1"/>
            <a:r>
              <a:rPr lang="en-US" sz="3600" dirty="0" err="1" smtClean="0"/>
              <a:t>MATRIX.transpose</a:t>
            </a:r>
            <a:r>
              <a:rPr lang="en-US" sz="3600" dirty="0" smtClean="0"/>
              <a:t>()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6308F-C935-6F46-BD94-76C68E93D57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601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Добавляем семантику:</a:t>
            </a:r>
            <a:r>
              <a:rPr lang="ru-RU" dirty="0"/>
              <a:t>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ru-RU" dirty="0" smtClean="0"/>
              <a:t>подставляем лексемы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dirty="0" smtClean="0">
                <a:latin typeface="Consolas"/>
                <a:cs typeface="Consolas"/>
              </a:rPr>
              <a:t>Правило </a:t>
            </a:r>
            <a:endParaRPr lang="en-US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ru-RU" dirty="0" smtClean="0">
                <a:latin typeface="Consolas"/>
                <a:cs typeface="Consolas"/>
              </a:rPr>
              <a:t>: </a:t>
            </a:r>
            <a:r>
              <a:rPr lang="en-US" dirty="0" smtClean="0">
                <a:latin typeface="Consolas"/>
                <a:cs typeface="Consolas"/>
              </a:rPr>
              <a:t>Expression</a:t>
            </a:r>
            <a:r>
              <a:rPr lang="ru-RU" dirty="0" smtClean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PLUS Expression</a:t>
            </a:r>
            <a:r>
              <a:rPr lang="ru-RU" dirty="0" smtClean="0">
                <a:latin typeface="Consolas"/>
                <a:cs typeface="Consolas"/>
              </a:rPr>
              <a:t> 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	{</a:t>
            </a:r>
            <a:endParaRPr lang="ru-RU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		// $$ - </a:t>
            </a:r>
            <a:r>
              <a:rPr lang="ru-RU" dirty="0" smtClean="0">
                <a:latin typeface="Consolas"/>
                <a:cs typeface="Consolas"/>
              </a:rPr>
              <a:t>возвращаемая переменная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		//  $1, $2…</a:t>
            </a:r>
            <a:r>
              <a:rPr lang="ru-RU" dirty="0" smtClean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-</a:t>
            </a:r>
            <a:r>
              <a:rPr lang="ru-RU" dirty="0" smtClean="0">
                <a:latin typeface="Consolas"/>
                <a:cs typeface="Consolas"/>
              </a:rPr>
              <a:t> лексемы</a:t>
            </a:r>
            <a:endParaRPr lang="en-US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	  $$ = $1 + $3;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	}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	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6308F-C935-6F46-BD94-76C68E93D57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7495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Начнем с печати!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82700"/>
            <a:ext cx="8229600" cy="48434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600" dirty="0" smtClean="0">
                <a:latin typeface="Consolas"/>
                <a:cs typeface="Consolas"/>
              </a:rPr>
              <a:t>Print </a:t>
            </a:r>
          </a:p>
          <a:p>
            <a:pPr marL="0" indent="0">
              <a:buNone/>
            </a:pPr>
            <a:r>
              <a:rPr lang="en-US" sz="3600" dirty="0">
                <a:latin typeface="Consolas"/>
                <a:cs typeface="Consolas"/>
              </a:rPr>
              <a:t>	</a:t>
            </a:r>
            <a:r>
              <a:rPr lang="en-US" sz="3600" dirty="0" smtClean="0">
                <a:latin typeface="Consolas"/>
                <a:cs typeface="Consolas"/>
              </a:rPr>
              <a:t>: PRINT Expression </a:t>
            </a:r>
          </a:p>
          <a:p>
            <a:pPr marL="0" indent="0">
              <a:buNone/>
            </a:pPr>
            <a:r>
              <a:rPr lang="en-US" sz="3600" dirty="0" smtClean="0">
                <a:latin typeface="Consolas"/>
                <a:cs typeface="Consolas"/>
              </a:rPr>
              <a:t>		{ </a:t>
            </a:r>
            <a:r>
              <a:rPr lang="en-US" sz="3600" dirty="0" err="1" smtClean="0">
                <a:latin typeface="Consolas"/>
                <a:cs typeface="Consolas"/>
              </a:rPr>
              <a:t>MATRIX.print</a:t>
            </a:r>
            <a:r>
              <a:rPr lang="en-US" sz="3600" dirty="0" smtClean="0">
                <a:latin typeface="Consolas"/>
                <a:cs typeface="Consolas"/>
              </a:rPr>
              <a:t>($</a:t>
            </a:r>
            <a:r>
              <a:rPr lang="ru-RU" sz="3600" dirty="0" smtClean="0">
                <a:latin typeface="Consolas"/>
                <a:cs typeface="Consolas"/>
              </a:rPr>
              <a:t>2</a:t>
            </a:r>
            <a:r>
              <a:rPr lang="en-US" sz="3600" dirty="0" smtClean="0">
                <a:latin typeface="Consolas"/>
                <a:cs typeface="Consolas"/>
              </a:rPr>
              <a:t>)</a:t>
            </a:r>
            <a:r>
              <a:rPr lang="en-US" sz="3600" dirty="0">
                <a:latin typeface="Consolas"/>
                <a:cs typeface="Consolas"/>
              </a:rPr>
              <a:t>;</a:t>
            </a:r>
            <a:r>
              <a:rPr lang="en-US" sz="3600" dirty="0" smtClean="0">
                <a:latin typeface="Consolas"/>
                <a:cs typeface="Consolas"/>
              </a:rPr>
              <a:t> }</a:t>
            </a:r>
          </a:p>
          <a:p>
            <a:pPr marL="0" indent="0">
              <a:buNone/>
            </a:pPr>
            <a:r>
              <a:rPr lang="en-US" sz="3600" dirty="0">
                <a:latin typeface="Consolas"/>
                <a:cs typeface="Consolas"/>
              </a:rPr>
              <a:t>	</a:t>
            </a:r>
            <a:r>
              <a:rPr lang="en-US" sz="3600" dirty="0" smtClean="0">
                <a:latin typeface="Consolas"/>
                <a:cs typeface="Consolas"/>
              </a:rPr>
              <a:t>;</a:t>
            </a:r>
            <a:endParaRPr lang="en-US" sz="3600" dirty="0">
              <a:latin typeface="Consolas"/>
              <a:cs typeface="Consola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6308F-C935-6F46-BD94-76C68E93D57B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6597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Присваивание</a:t>
            </a:r>
            <a:r>
              <a:rPr lang="en-US" dirty="0" smtClean="0"/>
              <a:t> </a:t>
            </a:r>
            <a:r>
              <a:rPr lang="ru-RU" dirty="0" smtClean="0"/>
              <a:t>переменной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Set 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	</a:t>
            </a:r>
            <a:r>
              <a:rPr lang="en-US" dirty="0" smtClean="0">
                <a:latin typeface="Consolas"/>
                <a:cs typeface="Consolas"/>
              </a:rPr>
              <a:t>: LITERAL EQ Expression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		{ </a:t>
            </a:r>
            <a:r>
              <a:rPr lang="en-US" dirty="0" err="1" smtClean="0">
                <a:latin typeface="Consolas"/>
                <a:cs typeface="Consolas"/>
              </a:rPr>
              <a:t>MATRIX.mem</a:t>
            </a:r>
            <a:r>
              <a:rPr lang="en-US" dirty="0" smtClean="0">
                <a:latin typeface="Consolas"/>
                <a:cs typeface="Consolas"/>
              </a:rPr>
              <a:t>[$1] = $3; }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	;</a:t>
            </a:r>
          </a:p>
          <a:p>
            <a:pPr marL="0" indent="0">
              <a:buNone/>
            </a:pPr>
            <a:endParaRPr lang="en-US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// </a:t>
            </a:r>
            <a:r>
              <a:rPr lang="ru-RU" dirty="0" smtClean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Когда будем забирать значение, </a:t>
            </a:r>
            <a:endParaRPr lang="en-US" dirty="0">
              <a:solidFill>
                <a:schemeClr val="accent6">
                  <a:lumMod val="75000"/>
                </a:schemeClr>
              </a:solidFill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// </a:t>
            </a:r>
            <a:r>
              <a:rPr lang="ru-RU" dirty="0" smtClean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просто возьмем:</a:t>
            </a:r>
            <a:endParaRPr lang="en-US" dirty="0" smtClean="0">
              <a:solidFill>
                <a:schemeClr val="accent6">
                  <a:lumMod val="75000"/>
                </a:schemeClr>
              </a:solidFill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		</a:t>
            </a:r>
            <a:r>
              <a:rPr lang="en-US" dirty="0" err="1" smtClean="0">
                <a:latin typeface="Consolas"/>
                <a:cs typeface="Consolas"/>
              </a:rPr>
              <a:t>MATRIX.mem.a</a:t>
            </a:r>
            <a:endParaRPr lang="en-US" dirty="0">
              <a:latin typeface="Consolas"/>
              <a:cs typeface="Consola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6308F-C935-6F46-BD94-76C68E93D57B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3812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Матрица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 smtClean="0">
                <a:latin typeface="Consolas"/>
                <a:cs typeface="Consolas"/>
              </a:rPr>
              <a:t>Внутреннее представление – массив массивов</a:t>
            </a:r>
            <a:r>
              <a:rPr lang="en-US" dirty="0" smtClean="0">
                <a:latin typeface="Consolas"/>
                <a:cs typeface="Consolas"/>
              </a:rPr>
              <a:t>, </a:t>
            </a:r>
            <a:r>
              <a:rPr lang="ru-RU" dirty="0" smtClean="0">
                <a:latin typeface="Consolas"/>
                <a:cs typeface="Consolas"/>
              </a:rPr>
              <a:t>например, матрица:</a:t>
            </a:r>
            <a:endParaRPr lang="en-US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    1 2 3 | 4 5 6</a:t>
            </a:r>
          </a:p>
          <a:p>
            <a:pPr marL="0" indent="0">
              <a:buNone/>
            </a:pPr>
            <a:endParaRPr lang="en-US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ru-RU" dirty="0" smtClean="0">
                <a:latin typeface="Consolas"/>
                <a:cs typeface="Consolas"/>
              </a:rPr>
              <a:t>Представляется как:</a:t>
            </a:r>
          </a:p>
          <a:p>
            <a:pPr marL="0" indent="0">
              <a:buNone/>
            </a:pPr>
            <a:r>
              <a:rPr lang="ru-RU" dirty="0">
                <a:latin typeface="Consolas"/>
                <a:cs typeface="Consolas"/>
              </a:rPr>
              <a:t> </a:t>
            </a:r>
            <a:r>
              <a:rPr lang="ru-RU" dirty="0" smtClean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[[1,2,3],[4,5,6]]</a:t>
            </a:r>
          </a:p>
          <a:p>
            <a:pPr marL="0" indent="0">
              <a:buNone/>
            </a:pPr>
            <a:endParaRPr lang="ru-RU" dirty="0" smtClean="0">
              <a:latin typeface="Consolas"/>
              <a:cs typeface="Consolas"/>
            </a:endParaRPr>
          </a:p>
          <a:p>
            <a:pPr marL="457200" lvl="1" indent="0">
              <a:buNone/>
            </a:pPr>
            <a:endParaRPr lang="ru-RU" dirty="0" smtClean="0">
              <a:latin typeface="Consolas"/>
              <a:cs typeface="Consolas"/>
            </a:endParaRPr>
          </a:p>
          <a:p>
            <a:pPr marL="0" indent="0">
              <a:buNone/>
            </a:pPr>
            <a:endParaRPr lang="en-US" dirty="0" smtClean="0">
              <a:latin typeface="Consolas"/>
              <a:cs typeface="Consola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6308F-C935-6F46-BD94-76C68E93D57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6463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ru-RU" dirty="0" smtClean="0"/>
              <a:t>Строки</a:t>
            </a:r>
            <a:r>
              <a:rPr lang="en-US" dirty="0" smtClean="0"/>
              <a:t> </a:t>
            </a:r>
            <a:r>
              <a:rPr lang="ru-RU" dirty="0" smtClean="0"/>
              <a:t>и столбцы матрицы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pl-PL" sz="1800" dirty="0" smtClean="0">
                <a:latin typeface="Consolas"/>
                <a:cs typeface="Consolas"/>
              </a:rPr>
              <a:t>/* 1 2 3 */</a:t>
            </a:r>
          </a:p>
          <a:p>
            <a:pPr marL="0" indent="0">
              <a:buNone/>
            </a:pPr>
            <a:r>
              <a:rPr lang="pl-PL" sz="1800" dirty="0" err="1" smtClean="0">
                <a:latin typeface="Consolas"/>
                <a:cs typeface="Consolas"/>
              </a:rPr>
              <a:t>Row</a:t>
            </a:r>
            <a:endParaRPr lang="pl-PL" sz="1800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pl-PL" sz="1800" dirty="0" smtClean="0">
                <a:latin typeface="Consolas"/>
                <a:cs typeface="Consolas"/>
              </a:rPr>
              <a:t>	: NUMBER</a:t>
            </a:r>
          </a:p>
          <a:p>
            <a:pPr marL="0" indent="0">
              <a:buNone/>
            </a:pPr>
            <a:r>
              <a:rPr lang="pl-PL" sz="1800" dirty="0" smtClean="0">
                <a:latin typeface="Consolas"/>
                <a:cs typeface="Consolas"/>
              </a:rPr>
              <a:t>		{ $$ = [</a:t>
            </a:r>
            <a:r>
              <a:rPr lang="pl-PL" sz="1800" dirty="0" err="1" smtClean="0">
                <a:latin typeface="Consolas"/>
                <a:cs typeface="Consolas"/>
              </a:rPr>
              <a:t>parseFloat</a:t>
            </a:r>
            <a:r>
              <a:rPr lang="pl-PL" sz="1800" dirty="0" smtClean="0">
                <a:latin typeface="Consolas"/>
                <a:cs typeface="Consolas"/>
              </a:rPr>
              <a:t>($1)]; }</a:t>
            </a:r>
          </a:p>
          <a:p>
            <a:pPr marL="0" indent="0">
              <a:buNone/>
            </a:pPr>
            <a:r>
              <a:rPr lang="pl-PL" sz="1800" dirty="0" smtClean="0">
                <a:latin typeface="Consolas"/>
                <a:cs typeface="Consolas"/>
              </a:rPr>
              <a:t>	| </a:t>
            </a:r>
            <a:r>
              <a:rPr lang="pl-PL" sz="1800" dirty="0" err="1" smtClean="0">
                <a:latin typeface="Consolas"/>
                <a:cs typeface="Consolas"/>
              </a:rPr>
              <a:t>Row</a:t>
            </a:r>
            <a:r>
              <a:rPr lang="pl-PL" sz="1800" dirty="0" smtClean="0">
                <a:latin typeface="Consolas"/>
                <a:cs typeface="Consolas"/>
              </a:rPr>
              <a:t> NUMBER</a:t>
            </a:r>
          </a:p>
          <a:p>
            <a:pPr marL="0" indent="0">
              <a:buNone/>
            </a:pPr>
            <a:r>
              <a:rPr lang="pl-PL" sz="1800" dirty="0" smtClean="0">
                <a:latin typeface="Consolas"/>
                <a:cs typeface="Consolas"/>
              </a:rPr>
              <a:t>		{ $$ = $1; $$.</a:t>
            </a:r>
            <a:r>
              <a:rPr lang="pl-PL" sz="1800" dirty="0" err="1" smtClean="0">
                <a:latin typeface="Consolas"/>
                <a:cs typeface="Consolas"/>
              </a:rPr>
              <a:t>push</a:t>
            </a:r>
            <a:r>
              <a:rPr lang="pl-PL" sz="1800" dirty="0" smtClean="0">
                <a:latin typeface="Consolas"/>
                <a:cs typeface="Consolas"/>
              </a:rPr>
              <a:t>(</a:t>
            </a:r>
            <a:r>
              <a:rPr lang="pl-PL" sz="1800" dirty="0" err="1" smtClean="0">
                <a:latin typeface="Consolas"/>
                <a:cs typeface="Consolas"/>
              </a:rPr>
              <a:t>parseFloat</a:t>
            </a:r>
            <a:r>
              <a:rPr lang="pl-PL" sz="1800" dirty="0" smtClean="0">
                <a:latin typeface="Consolas"/>
                <a:cs typeface="Consolas"/>
              </a:rPr>
              <a:t>($2)); }</a:t>
            </a:r>
          </a:p>
          <a:p>
            <a:pPr marL="0" indent="0">
              <a:buNone/>
            </a:pPr>
            <a:r>
              <a:rPr lang="pl-PL" sz="1800" dirty="0" smtClean="0">
                <a:latin typeface="Consolas"/>
                <a:cs typeface="Consolas"/>
              </a:rPr>
              <a:t>	;</a:t>
            </a:r>
          </a:p>
          <a:p>
            <a:pPr marL="0" indent="0">
              <a:buNone/>
            </a:pPr>
            <a:endParaRPr lang="pl-PL" sz="1800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pl-PL" sz="1800" dirty="0" smtClean="0">
                <a:latin typeface="Consolas"/>
                <a:cs typeface="Consolas"/>
              </a:rPr>
              <a:t>/* 1 2 | 3 4 */</a:t>
            </a:r>
          </a:p>
          <a:p>
            <a:pPr marL="0" indent="0">
              <a:buNone/>
            </a:pPr>
            <a:r>
              <a:rPr lang="pl-PL" sz="1800" dirty="0" err="1" smtClean="0">
                <a:latin typeface="Consolas"/>
                <a:cs typeface="Consolas"/>
              </a:rPr>
              <a:t>Columns</a:t>
            </a:r>
            <a:endParaRPr lang="pl-PL" sz="1800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pl-PL" sz="1800" dirty="0" smtClean="0">
                <a:latin typeface="Consolas"/>
                <a:cs typeface="Consolas"/>
              </a:rPr>
              <a:t>	: </a:t>
            </a:r>
            <a:r>
              <a:rPr lang="pl-PL" sz="1800" dirty="0" err="1" smtClean="0">
                <a:latin typeface="Consolas"/>
                <a:cs typeface="Consolas"/>
              </a:rPr>
              <a:t>Row</a:t>
            </a:r>
            <a:endParaRPr lang="pl-PL" sz="1800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pl-PL" sz="1800" dirty="0" smtClean="0">
                <a:latin typeface="Consolas"/>
                <a:cs typeface="Consolas"/>
              </a:rPr>
              <a:t>		{ $$ = [$1]; }</a:t>
            </a:r>
          </a:p>
          <a:p>
            <a:pPr marL="0" indent="0">
              <a:buNone/>
            </a:pPr>
            <a:r>
              <a:rPr lang="pl-PL" sz="1800" dirty="0" smtClean="0">
                <a:latin typeface="Consolas"/>
                <a:cs typeface="Consolas"/>
              </a:rPr>
              <a:t>	| </a:t>
            </a:r>
            <a:r>
              <a:rPr lang="pl-PL" sz="1800" dirty="0" err="1" smtClean="0">
                <a:latin typeface="Consolas"/>
                <a:cs typeface="Consolas"/>
              </a:rPr>
              <a:t>Columns</a:t>
            </a:r>
            <a:r>
              <a:rPr lang="pl-PL" sz="1800" dirty="0" smtClean="0">
                <a:latin typeface="Consolas"/>
                <a:cs typeface="Consolas"/>
              </a:rPr>
              <a:t> PALKA </a:t>
            </a:r>
            <a:r>
              <a:rPr lang="pl-PL" sz="1800" dirty="0" err="1" smtClean="0">
                <a:latin typeface="Consolas"/>
                <a:cs typeface="Consolas"/>
              </a:rPr>
              <a:t>Row</a:t>
            </a:r>
            <a:endParaRPr lang="pl-PL" sz="1800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pl-PL" sz="1800" dirty="0" smtClean="0">
                <a:latin typeface="Consolas"/>
                <a:cs typeface="Consolas"/>
              </a:rPr>
              <a:t>		{ $$ = $1; $$.</a:t>
            </a:r>
            <a:r>
              <a:rPr lang="pl-PL" sz="1800" dirty="0" err="1" smtClean="0">
                <a:latin typeface="Consolas"/>
                <a:cs typeface="Consolas"/>
              </a:rPr>
              <a:t>push</a:t>
            </a:r>
            <a:r>
              <a:rPr lang="pl-PL" sz="1800" dirty="0" smtClean="0">
                <a:latin typeface="Consolas"/>
                <a:cs typeface="Consolas"/>
              </a:rPr>
              <a:t>($3); }</a:t>
            </a:r>
          </a:p>
          <a:p>
            <a:pPr marL="0" indent="0">
              <a:buNone/>
            </a:pPr>
            <a:r>
              <a:rPr lang="pl-PL" sz="1800" dirty="0" smtClean="0">
                <a:latin typeface="Consolas"/>
                <a:cs typeface="Consolas"/>
              </a:rPr>
              <a:t>	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6308F-C935-6F46-BD94-76C68E93D57B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3147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емщкшеу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37" t="6098" r="6388" b="25575"/>
          <a:stretch/>
        </p:blipFill>
        <p:spPr>
          <a:xfrm>
            <a:off x="-1361406" y="18782"/>
            <a:ext cx="11551324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782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И </a:t>
            </a:r>
            <a:r>
              <a:rPr lang="ru-RU" dirty="0"/>
              <a:t>все - </a:t>
            </a:r>
            <a:r>
              <a:rPr lang="ru-RU" dirty="0" smtClean="0"/>
              <a:t>интерпретатор </a:t>
            </a:r>
            <a:r>
              <a:rPr lang="ru-RU" dirty="0"/>
              <a:t>готов!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6308F-C935-6F46-BD94-76C68E93D57B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0559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Кофе-брейк 3: Настоящий запуск!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&gt; </a:t>
            </a:r>
            <a:r>
              <a:rPr lang="en-US" dirty="0" err="1" smtClean="0">
                <a:solidFill>
                  <a:srgbClr val="0000FF"/>
                </a:solidFill>
                <a:latin typeface="Consolas"/>
                <a:cs typeface="Consolas"/>
              </a:rPr>
              <a:t>jison</a:t>
            </a:r>
            <a:r>
              <a:rPr lang="en-US" dirty="0" smtClean="0">
                <a:solidFill>
                  <a:srgbClr val="0000FF"/>
                </a:solidFill>
                <a:latin typeface="Consolas"/>
                <a:cs typeface="Consolas"/>
              </a:rPr>
              <a:t> matrix</a:t>
            </a:r>
            <a:r>
              <a:rPr lang="ru-RU" dirty="0" smtClean="0">
                <a:solidFill>
                  <a:srgbClr val="0000FF"/>
                </a:solidFill>
                <a:latin typeface="Consolas"/>
                <a:cs typeface="Consolas"/>
              </a:rPr>
              <a:t>3</a:t>
            </a:r>
            <a:r>
              <a:rPr lang="en-US" dirty="0" smtClean="0">
                <a:solidFill>
                  <a:srgbClr val="0000FF"/>
                </a:solidFill>
                <a:latin typeface="Consolas"/>
                <a:cs typeface="Consolas"/>
              </a:rPr>
              <a:t>.</a:t>
            </a:r>
            <a:r>
              <a:rPr lang="en-US" dirty="0" err="1" smtClean="0">
                <a:solidFill>
                  <a:srgbClr val="0000FF"/>
                </a:solidFill>
                <a:latin typeface="Consolas"/>
                <a:cs typeface="Consolas"/>
              </a:rPr>
              <a:t>jison</a:t>
            </a:r>
            <a:endParaRPr lang="ru-RU" dirty="0" smtClean="0">
              <a:solidFill>
                <a:srgbClr val="0000FF"/>
              </a:solidFill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&gt; </a:t>
            </a:r>
            <a:r>
              <a:rPr lang="en-US" dirty="0" smtClean="0">
                <a:solidFill>
                  <a:srgbClr val="0000FF"/>
                </a:solidFill>
                <a:latin typeface="Consolas"/>
                <a:cs typeface="Consolas"/>
              </a:rPr>
              <a:t>node matrix</a:t>
            </a:r>
            <a:r>
              <a:rPr lang="ru-RU" dirty="0" smtClean="0">
                <a:solidFill>
                  <a:srgbClr val="0000FF"/>
                </a:solidFill>
                <a:latin typeface="Consolas"/>
                <a:cs typeface="Consolas"/>
              </a:rPr>
              <a:t>3</a:t>
            </a:r>
            <a:r>
              <a:rPr lang="en-US" dirty="0" smtClean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lang="en-US" dirty="0" err="1" smtClean="0">
                <a:solidFill>
                  <a:srgbClr val="0000FF"/>
                </a:solidFill>
                <a:latin typeface="Consolas"/>
                <a:cs typeface="Consolas"/>
              </a:rPr>
              <a:t>program.mat</a:t>
            </a:r>
            <a:endParaRPr lang="en-US" dirty="0" smtClean="0">
              <a:solidFill>
                <a:srgbClr val="0000FF"/>
              </a:solidFill>
              <a:latin typeface="Consolas"/>
              <a:cs typeface="Consolas"/>
            </a:endParaRPr>
          </a:p>
          <a:p>
            <a:pPr marL="0" indent="0">
              <a:buNone/>
            </a:pPr>
            <a:endParaRPr lang="en-US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Voila!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…</a:t>
            </a:r>
            <a:r>
              <a:rPr lang="ru-RU" dirty="0" smtClean="0">
                <a:latin typeface="Consolas"/>
                <a:cs typeface="Consolas"/>
              </a:rPr>
              <a:t> наша матрица!</a:t>
            </a:r>
            <a:endParaRPr lang="en-US" dirty="0">
              <a:latin typeface="Consolas"/>
              <a:cs typeface="Consola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6308F-C935-6F46-BD94-76C68E93D57B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4719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6308F-C935-6F46-BD94-76C68E93D57B}" type="slidenum">
              <a:rPr lang="en-US" smtClean="0"/>
              <a:t>38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094" y="894498"/>
            <a:ext cx="3488915" cy="4230310"/>
          </a:xfrm>
          <a:prstGeom prst="rect">
            <a:avLst/>
          </a:prstGeom>
        </p:spPr>
      </p:pic>
      <p:pic>
        <p:nvPicPr>
          <p:cNvPr id="6" name="Picture 5" descr="rosetta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4668" y="640498"/>
            <a:ext cx="3213284" cy="475107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902919" y="5896155"/>
            <a:ext cx="2095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b="1" dirty="0" err="1" smtClean="0"/>
              <a:t>Розеттский</a:t>
            </a:r>
            <a:r>
              <a:rPr lang="ru-RU" b="1" dirty="0" smtClean="0"/>
              <a:t> камень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53965" y="5863889"/>
            <a:ext cx="28088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b="1" dirty="0" smtClean="0"/>
              <a:t>Жан-Франсуа Шампольон</a:t>
            </a:r>
            <a:br>
              <a:rPr lang="ru-RU" b="1" dirty="0" smtClean="0"/>
            </a:br>
            <a:r>
              <a:rPr lang="ru-RU" b="1" dirty="0" smtClean="0"/>
              <a:t>(транслятор)</a:t>
            </a:r>
          </a:p>
        </p:txBody>
      </p:sp>
    </p:spTree>
    <p:extLst>
      <p:ext uri="{BB962C8B-B14F-4D97-AF65-F5344CB8AC3E}">
        <p14:creationId xmlns:p14="http://schemas.microsoft.com/office/powerpoint/2010/main" val="43957417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solidFill>
                  <a:srgbClr val="FF0000"/>
                </a:solidFill>
              </a:rPr>
              <a:t>Интерпретатор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 smtClean="0">
                <a:latin typeface="Consolas"/>
                <a:cs typeface="Consolas"/>
              </a:rPr>
              <a:t>Возвращае</a:t>
            </a:r>
            <a:r>
              <a:rPr lang="ru-RU" dirty="0">
                <a:latin typeface="Consolas"/>
                <a:cs typeface="Consolas"/>
              </a:rPr>
              <a:t>т</a:t>
            </a:r>
            <a:r>
              <a:rPr lang="ru-RU" dirty="0" smtClean="0">
                <a:latin typeface="Consolas"/>
                <a:cs typeface="Consolas"/>
              </a:rPr>
              <a:t> значение</a:t>
            </a:r>
            <a:r>
              <a:rPr lang="en-US" dirty="0" smtClean="0">
                <a:latin typeface="Consolas"/>
                <a:cs typeface="Consolas"/>
              </a:rPr>
              <a:t>:</a:t>
            </a:r>
            <a:endParaRPr lang="ru-RU" dirty="0" smtClean="0">
              <a:latin typeface="Consolas"/>
              <a:cs typeface="Consolas"/>
            </a:endParaRPr>
          </a:p>
          <a:p>
            <a:pPr marL="0" indent="0">
              <a:buNone/>
            </a:pPr>
            <a:endParaRPr lang="en-US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fr-FR" dirty="0" smtClean="0">
                <a:latin typeface="Consolas"/>
                <a:cs typeface="Consolas"/>
              </a:rPr>
              <a:t>Expression PLUS Expression</a:t>
            </a:r>
          </a:p>
          <a:p>
            <a:pPr marL="0" indent="0">
              <a:buNone/>
            </a:pPr>
            <a:r>
              <a:rPr lang="fr-FR" dirty="0" smtClean="0">
                <a:latin typeface="Consolas"/>
                <a:cs typeface="Consolas"/>
              </a:rPr>
              <a:t>{ $$ = </a:t>
            </a:r>
            <a:r>
              <a:rPr lang="fr-FR" dirty="0" err="1" smtClean="0">
                <a:latin typeface="Consolas"/>
                <a:cs typeface="Consolas"/>
              </a:rPr>
              <a:t>MATRIX.add</a:t>
            </a:r>
            <a:r>
              <a:rPr lang="fr-FR" dirty="0" smtClean="0">
                <a:latin typeface="Consolas"/>
                <a:cs typeface="Consolas"/>
              </a:rPr>
              <a:t>($1,$3); }</a:t>
            </a:r>
          </a:p>
          <a:p>
            <a:pPr marL="0" indent="0">
              <a:buNone/>
            </a:pPr>
            <a:endParaRPr lang="en-US" dirty="0" smtClean="0">
              <a:latin typeface="Consolas"/>
              <a:cs typeface="Consola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6308F-C935-6F46-BD94-76C68E93D57B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0043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5324324" cy="1143000"/>
          </a:xfrm>
        </p:spPr>
        <p:txBody>
          <a:bodyPr/>
          <a:lstStyle/>
          <a:p>
            <a:r>
              <a:rPr lang="ru-RU" dirty="0" smtClean="0"/>
              <a:t>Содержание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ru-RU" dirty="0" smtClean="0"/>
              <a:t>Знакомьтесь – МАТ</a:t>
            </a:r>
            <a:r>
              <a:rPr lang="en-US" dirty="0" smtClean="0"/>
              <a:t>RIX</a:t>
            </a:r>
            <a:r>
              <a:rPr lang="ru-RU" dirty="0" smtClean="0"/>
              <a:t>!</a:t>
            </a:r>
            <a:endParaRPr lang="en-US" dirty="0" smtClean="0"/>
          </a:p>
          <a:p>
            <a:r>
              <a:rPr lang="ru-RU" dirty="0" smtClean="0"/>
              <a:t>Инструменты</a:t>
            </a:r>
            <a:endParaRPr lang="ru-RU" dirty="0"/>
          </a:p>
          <a:p>
            <a:r>
              <a:rPr lang="ru-RU" dirty="0" smtClean="0"/>
              <a:t>Орфография</a:t>
            </a:r>
          </a:p>
          <a:p>
            <a:r>
              <a:rPr lang="ru-RU" dirty="0" smtClean="0"/>
              <a:t>Грамматика</a:t>
            </a:r>
          </a:p>
          <a:p>
            <a:r>
              <a:rPr lang="ru-RU" dirty="0" smtClean="0"/>
              <a:t>Семантика</a:t>
            </a:r>
          </a:p>
          <a:p>
            <a:r>
              <a:rPr lang="ru-RU" dirty="0" smtClean="0"/>
              <a:t>Пишем интерпретатор</a:t>
            </a:r>
          </a:p>
          <a:p>
            <a:r>
              <a:rPr lang="ru-RU" dirty="0" smtClean="0"/>
              <a:t>Венец творения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ru-RU" dirty="0" smtClean="0"/>
              <a:t> – компилятор!</a:t>
            </a:r>
          </a:p>
          <a:p>
            <a:endParaRPr lang="ru-RU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6308F-C935-6F46-BD94-76C68E93D57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0331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А </a:t>
            </a:r>
            <a:r>
              <a:rPr lang="ru-RU" dirty="0" smtClean="0">
                <a:solidFill>
                  <a:srgbClr val="3366FF"/>
                </a:solidFill>
              </a:rPr>
              <a:t>компилятор</a:t>
            </a:r>
            <a:r>
              <a:rPr lang="ru-RU" dirty="0" smtClean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sz="2800" dirty="0" smtClean="0">
                <a:latin typeface="Consolas"/>
                <a:cs typeface="Consolas"/>
              </a:rPr>
              <a:t>Возвращает строку кода на </a:t>
            </a:r>
            <a:r>
              <a:rPr lang="en-US" sz="2800" dirty="0" smtClean="0">
                <a:latin typeface="Consolas"/>
                <a:cs typeface="Consolas"/>
              </a:rPr>
              <a:t>JavaScript:</a:t>
            </a:r>
          </a:p>
          <a:p>
            <a:pPr marL="0" indent="0">
              <a:buNone/>
            </a:pPr>
            <a:endParaRPr lang="en-US" sz="2800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fr-FR" sz="2800" dirty="0" smtClean="0">
                <a:latin typeface="Consolas"/>
                <a:cs typeface="Consolas"/>
              </a:rPr>
              <a:t>Expression PLUS Expression</a:t>
            </a:r>
          </a:p>
          <a:p>
            <a:pPr marL="0" indent="0">
              <a:buNone/>
            </a:pPr>
            <a:r>
              <a:rPr lang="fr-FR" sz="2800" dirty="0" smtClean="0">
                <a:latin typeface="Consolas"/>
                <a:cs typeface="Consolas"/>
              </a:rPr>
              <a:t>{ $$ = '</a:t>
            </a:r>
            <a:r>
              <a:rPr lang="fr-FR" sz="2800" dirty="0" err="1" smtClean="0">
                <a:latin typeface="Consolas"/>
                <a:cs typeface="Consolas"/>
              </a:rPr>
              <a:t>MATRIX.add</a:t>
            </a:r>
            <a:r>
              <a:rPr lang="fr-FR" sz="2800" dirty="0" smtClean="0">
                <a:latin typeface="Consolas"/>
                <a:cs typeface="Consolas"/>
              </a:rPr>
              <a:t>('+$1+','+$3+')'; }</a:t>
            </a:r>
          </a:p>
          <a:p>
            <a:pPr marL="0" indent="0">
              <a:buNone/>
            </a:pPr>
            <a:endParaRPr lang="en-US" sz="2800" dirty="0" smtClean="0">
              <a:latin typeface="Consolas"/>
              <a:cs typeface="Consolas"/>
            </a:endParaRPr>
          </a:p>
          <a:p>
            <a:pPr marL="0" indent="0">
              <a:buNone/>
            </a:pPr>
            <a:endParaRPr lang="en-US" sz="2800" dirty="0" smtClean="0">
              <a:latin typeface="Consolas"/>
              <a:cs typeface="Consola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6308F-C935-6F46-BD94-76C68E93D57B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4911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Главная функция </a:t>
            </a:r>
            <a:r>
              <a:rPr lang="ru-RU" dirty="0" smtClean="0">
                <a:solidFill>
                  <a:srgbClr val="FF0000"/>
                </a:solidFill>
              </a:rPr>
              <a:t>интерпретатора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sz="3000" dirty="0" smtClean="0">
                <a:latin typeface="Consolas"/>
                <a:cs typeface="Consolas"/>
              </a:rPr>
              <a:t>Ничего не возвращает</a:t>
            </a:r>
          </a:p>
          <a:p>
            <a:pPr marL="0" indent="0">
              <a:buNone/>
            </a:pPr>
            <a:endParaRPr lang="ru-RU" sz="3000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3000" dirty="0" smtClean="0">
                <a:latin typeface="Consolas"/>
                <a:cs typeface="Consolas"/>
              </a:rPr>
              <a:t>main</a:t>
            </a:r>
          </a:p>
          <a:p>
            <a:pPr marL="0" indent="0">
              <a:buNone/>
            </a:pPr>
            <a:r>
              <a:rPr lang="en-US" sz="3000" dirty="0" smtClean="0">
                <a:latin typeface="Consolas"/>
                <a:cs typeface="Consolas"/>
              </a:rPr>
              <a:t>	: Statement* EOF;</a:t>
            </a:r>
          </a:p>
          <a:p>
            <a:pPr marL="0" indent="0">
              <a:buNone/>
            </a:pPr>
            <a:endParaRPr lang="ru-RU" sz="3000" dirty="0" smtClean="0">
              <a:latin typeface="Consolas"/>
              <a:cs typeface="Consolas"/>
            </a:endParaRPr>
          </a:p>
          <a:p>
            <a:pPr marL="0" indent="0">
              <a:buNone/>
            </a:pPr>
            <a:endParaRPr lang="ru-RU" sz="3000" dirty="0">
              <a:latin typeface="Consolas"/>
              <a:cs typeface="Consolas"/>
            </a:endParaRPr>
          </a:p>
          <a:p>
            <a:pPr marL="0" indent="0">
              <a:buNone/>
            </a:pPr>
            <a:endParaRPr lang="ru-RU" sz="3000" dirty="0" smtClean="0">
              <a:latin typeface="Consolas"/>
              <a:cs typeface="Consolas"/>
            </a:endParaRPr>
          </a:p>
          <a:p>
            <a:pPr marL="0" indent="0">
              <a:buNone/>
            </a:pPr>
            <a:endParaRPr lang="ru-RU" sz="3000" dirty="0">
              <a:latin typeface="Consolas"/>
              <a:cs typeface="Consola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6308F-C935-6F46-BD94-76C68E93D57B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8239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Главная функция </a:t>
            </a:r>
            <a:r>
              <a:rPr lang="ru-RU" dirty="0" smtClean="0">
                <a:solidFill>
                  <a:srgbClr val="0000FF"/>
                </a:solidFill>
              </a:rPr>
              <a:t>компилятора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ru-RU" dirty="0" smtClean="0">
                <a:latin typeface="Consolas"/>
                <a:cs typeface="Consolas"/>
              </a:rPr>
              <a:t>Возвращает отком</a:t>
            </a:r>
            <a:r>
              <a:rPr lang="ru-RU" dirty="0">
                <a:latin typeface="Consolas"/>
                <a:cs typeface="Consolas"/>
              </a:rPr>
              <a:t>п</a:t>
            </a:r>
            <a:r>
              <a:rPr lang="ru-RU" dirty="0" smtClean="0">
                <a:latin typeface="Consolas"/>
                <a:cs typeface="Consolas"/>
              </a:rPr>
              <a:t>илированную функцию на </a:t>
            </a:r>
            <a:r>
              <a:rPr lang="en-US" dirty="0" smtClean="0">
                <a:latin typeface="Consolas"/>
                <a:cs typeface="Consolas"/>
              </a:rPr>
              <a:t>JavaScript:</a:t>
            </a:r>
            <a:endParaRPr lang="ru-RU" dirty="0" smtClean="0">
              <a:latin typeface="Consolas"/>
              <a:cs typeface="Consolas"/>
            </a:endParaRPr>
          </a:p>
          <a:p>
            <a:pPr marL="0" indent="0">
              <a:buNone/>
            </a:pPr>
            <a:endParaRPr lang="en-US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main</a:t>
            </a:r>
            <a:endParaRPr lang="ru-RU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	: Statement* EOF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		{ </a:t>
            </a:r>
            <a:r>
              <a:rPr lang="en-US" dirty="0" smtClean="0">
                <a:solidFill>
                  <a:srgbClr val="008000"/>
                </a:solidFill>
                <a:latin typeface="Consolas"/>
                <a:cs typeface="Consolas"/>
              </a:rPr>
              <a:t>return</a:t>
            </a:r>
            <a:r>
              <a:rPr lang="en-US" dirty="0" smtClean="0">
                <a:latin typeface="Consolas"/>
                <a:cs typeface="Consolas"/>
              </a:rPr>
              <a:t> new Function(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       '</a:t>
            </a:r>
            <a:r>
              <a:rPr lang="en-US" dirty="0" err="1" smtClean="0">
                <a:latin typeface="Consolas"/>
                <a:cs typeface="Consolas"/>
              </a:rPr>
              <a:t>var</a:t>
            </a:r>
            <a:r>
              <a:rPr lang="en-US" dirty="0" smtClean="0">
                <a:latin typeface="Consolas"/>
                <a:cs typeface="Consolas"/>
              </a:rPr>
              <a:t> MATRIX = this;’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       +$1.join(';'))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     .bind(MATRIX); }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	;</a:t>
            </a:r>
          </a:p>
          <a:p>
            <a:pPr marL="0" indent="0">
              <a:buNone/>
            </a:pPr>
            <a:endParaRPr lang="en-US" dirty="0" smtClean="0">
              <a:latin typeface="Consolas"/>
              <a:cs typeface="Consola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6308F-C935-6F46-BD94-76C68E93D57B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2456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Праздничный ужин!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ru-RU" dirty="0" smtClean="0">
                <a:latin typeface="Consolas"/>
                <a:cs typeface="Consolas"/>
              </a:rPr>
              <a:t>Компилируем грамматику</a:t>
            </a:r>
            <a:endParaRPr lang="en-US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&gt; </a:t>
            </a:r>
            <a:r>
              <a:rPr lang="en-US" dirty="0" err="1" smtClean="0">
                <a:latin typeface="Consolas"/>
                <a:cs typeface="Consolas"/>
              </a:rPr>
              <a:t>jison</a:t>
            </a:r>
            <a:r>
              <a:rPr lang="en-US" dirty="0" smtClean="0">
                <a:latin typeface="Consolas"/>
                <a:cs typeface="Consolas"/>
              </a:rPr>
              <a:t> matrix4.jison</a:t>
            </a:r>
          </a:p>
          <a:p>
            <a:pPr marL="0" indent="0">
              <a:buNone/>
            </a:pPr>
            <a:endParaRPr lang="en-US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FF6600"/>
                </a:solidFill>
                <a:latin typeface="Consolas"/>
                <a:cs typeface="Consolas"/>
              </a:rPr>
              <a:t>// </a:t>
            </a:r>
            <a:r>
              <a:rPr lang="ru-RU" dirty="0" smtClean="0">
                <a:solidFill>
                  <a:srgbClr val="FF6600"/>
                </a:solidFill>
                <a:latin typeface="Consolas"/>
                <a:cs typeface="Consolas"/>
              </a:rPr>
              <a:t>Запуск из </a:t>
            </a:r>
            <a:r>
              <a:rPr lang="en-US" dirty="0" smtClean="0">
                <a:solidFill>
                  <a:srgbClr val="FF6600"/>
                </a:solidFill>
                <a:latin typeface="Consolas"/>
                <a:cs typeface="Consolas"/>
              </a:rPr>
              <a:t>JavaScript</a:t>
            </a:r>
          </a:p>
          <a:p>
            <a:pPr marL="0" indent="0">
              <a:buNone/>
            </a:pPr>
            <a:r>
              <a:rPr lang="en-US" dirty="0" err="1" smtClean="0">
                <a:solidFill>
                  <a:srgbClr val="008000"/>
                </a:solidFill>
                <a:latin typeface="Consolas"/>
                <a:cs typeface="Consolas"/>
              </a:rPr>
              <a:t>var</a:t>
            </a:r>
            <a:r>
              <a:rPr lang="en-US" dirty="0" smtClean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parser = require('./matrix4.js');</a:t>
            </a:r>
          </a:p>
          <a:p>
            <a:pPr marL="0" indent="0">
              <a:buNone/>
            </a:pPr>
            <a:r>
              <a:rPr lang="en-US" dirty="0" err="1" smtClean="0">
                <a:solidFill>
                  <a:srgbClr val="008000"/>
                </a:solidFill>
                <a:latin typeface="Consolas"/>
                <a:cs typeface="Consolas"/>
              </a:rPr>
              <a:t>var</a:t>
            </a:r>
            <a:r>
              <a:rPr lang="en-US" dirty="0" smtClean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f = </a:t>
            </a:r>
            <a:r>
              <a:rPr lang="en-US" dirty="0" err="1" smtClean="0">
                <a:latin typeface="Consolas"/>
                <a:cs typeface="Consolas"/>
              </a:rPr>
              <a:t>parser.parse</a:t>
            </a:r>
            <a:r>
              <a:rPr lang="en-US" dirty="0" smtClean="0">
                <a:latin typeface="Consolas"/>
                <a:cs typeface="Consolas"/>
              </a:rPr>
              <a:t>('print 1 2+100');</a:t>
            </a:r>
          </a:p>
          <a:p>
            <a:pPr marL="0" indent="0">
              <a:buNone/>
            </a:pPr>
            <a:endParaRPr lang="ru-RU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f();</a:t>
            </a:r>
            <a:endParaRPr lang="ru-RU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ru-RU" dirty="0" smtClean="0">
                <a:solidFill>
                  <a:srgbClr val="FF6600"/>
                </a:solidFill>
                <a:latin typeface="Consolas"/>
                <a:cs typeface="Consolas"/>
              </a:rPr>
              <a:t>//вернет 101 102</a:t>
            </a:r>
            <a:endParaRPr lang="en-US" dirty="0">
              <a:solidFill>
                <a:srgbClr val="FF6600"/>
              </a:solidFill>
              <a:latin typeface="Consolas"/>
              <a:cs typeface="Consola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6308F-C935-6F46-BD94-76C68E93D57B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8184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 браузере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 smtClean="0">
                <a:latin typeface="Consolas"/>
                <a:cs typeface="Consolas"/>
              </a:rPr>
              <a:t>&lt;</a:t>
            </a:r>
            <a:r>
              <a:rPr lang="en-US" sz="2800" dirty="0" smtClean="0">
                <a:solidFill>
                  <a:srgbClr val="0000FF"/>
                </a:solidFill>
                <a:latin typeface="Consolas"/>
                <a:cs typeface="Consolas"/>
              </a:rPr>
              <a:t>script </a:t>
            </a:r>
            <a:r>
              <a:rPr lang="en-US" sz="2800" dirty="0" err="1" smtClean="0">
                <a:latin typeface="Consolas"/>
                <a:cs typeface="Consolas"/>
              </a:rPr>
              <a:t>src</a:t>
            </a:r>
            <a:r>
              <a:rPr lang="en-US" sz="2800" dirty="0" smtClean="0">
                <a:latin typeface="Consolas"/>
                <a:cs typeface="Consolas"/>
              </a:rPr>
              <a:t>="matrix4.js"&gt;&lt;/</a:t>
            </a:r>
            <a:r>
              <a:rPr lang="en-US" sz="2800" dirty="0" smtClean="0">
                <a:solidFill>
                  <a:srgbClr val="0000FF"/>
                </a:solidFill>
                <a:latin typeface="Consolas"/>
                <a:cs typeface="Consolas"/>
              </a:rPr>
              <a:t>script</a:t>
            </a:r>
            <a:r>
              <a:rPr lang="en-US" sz="2800" dirty="0" smtClean="0">
                <a:latin typeface="Consolas"/>
                <a:cs typeface="Consolas"/>
              </a:rPr>
              <a:t>&gt;</a:t>
            </a:r>
          </a:p>
          <a:p>
            <a:pPr marL="0" indent="0">
              <a:buNone/>
            </a:pPr>
            <a:r>
              <a:rPr lang="en-US" sz="2800" dirty="0" smtClean="0">
                <a:latin typeface="Consolas"/>
                <a:cs typeface="Consolas"/>
              </a:rPr>
              <a:t>&lt;</a:t>
            </a:r>
            <a:r>
              <a:rPr lang="en-US" sz="2800" dirty="0" smtClean="0">
                <a:solidFill>
                  <a:srgbClr val="3366FF"/>
                </a:solidFill>
                <a:latin typeface="Consolas"/>
                <a:cs typeface="Consolas"/>
              </a:rPr>
              <a:t>script</a:t>
            </a:r>
            <a:r>
              <a:rPr lang="en-US" sz="2800" dirty="0" smtClean="0">
                <a:latin typeface="Consolas"/>
                <a:cs typeface="Consolas"/>
              </a:rPr>
              <a:t>&gt;</a:t>
            </a:r>
            <a:endParaRPr lang="ru-RU" sz="2800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2800" dirty="0" smtClean="0">
                <a:latin typeface="Consolas"/>
                <a:cs typeface="Consolas"/>
              </a:rPr>
              <a:t>	</a:t>
            </a:r>
            <a:r>
              <a:rPr lang="en-US" sz="2800" dirty="0" err="1" smtClean="0">
                <a:solidFill>
                  <a:srgbClr val="008000"/>
                </a:solidFill>
                <a:latin typeface="Consolas"/>
                <a:cs typeface="Consolas"/>
              </a:rPr>
              <a:t>var</a:t>
            </a:r>
            <a:r>
              <a:rPr lang="en-US" sz="2800" dirty="0" smtClean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lang="en-US" sz="2800" dirty="0">
                <a:latin typeface="Consolas"/>
                <a:cs typeface="Consolas"/>
              </a:rPr>
              <a:t>f = </a:t>
            </a:r>
            <a:r>
              <a:rPr lang="en-US" sz="2800" dirty="0" err="1" smtClean="0">
                <a:latin typeface="Consolas"/>
                <a:cs typeface="Consolas"/>
              </a:rPr>
              <a:t>parse.parse</a:t>
            </a:r>
            <a:r>
              <a:rPr lang="en-US" sz="2800" dirty="0">
                <a:latin typeface="Consolas"/>
                <a:cs typeface="Consolas"/>
              </a:rPr>
              <a:t>('print 1 2+100')</a:t>
            </a:r>
            <a:r>
              <a:rPr lang="en-US" sz="2800" dirty="0" smtClean="0">
                <a:latin typeface="Consolas"/>
                <a:cs typeface="Consolas"/>
              </a:rPr>
              <a:t>;</a:t>
            </a:r>
            <a:endParaRPr lang="ru-RU" sz="28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2800" dirty="0" smtClean="0">
                <a:latin typeface="Consolas"/>
                <a:cs typeface="Consolas"/>
              </a:rPr>
              <a:t>	f</a:t>
            </a:r>
            <a:r>
              <a:rPr lang="en-US" sz="2800" dirty="0">
                <a:latin typeface="Consolas"/>
                <a:cs typeface="Consolas"/>
              </a:rPr>
              <a:t>()</a:t>
            </a:r>
            <a:r>
              <a:rPr lang="en-US" sz="2800" dirty="0" smtClean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r>
              <a:rPr lang="en-US" sz="2800" dirty="0" smtClean="0">
                <a:latin typeface="Consolas"/>
                <a:cs typeface="Consolas"/>
              </a:rPr>
              <a:t>&lt;/</a:t>
            </a:r>
            <a:r>
              <a:rPr lang="en-US" sz="2800" dirty="0" smtClean="0">
                <a:solidFill>
                  <a:srgbClr val="3366FF"/>
                </a:solidFill>
                <a:latin typeface="Consolas"/>
                <a:cs typeface="Consolas"/>
              </a:rPr>
              <a:t>script</a:t>
            </a:r>
            <a:r>
              <a:rPr lang="en-US" sz="2800" dirty="0" smtClean="0">
                <a:latin typeface="Consolas"/>
                <a:cs typeface="Consolas"/>
              </a:rPr>
              <a:t>&gt;</a:t>
            </a:r>
            <a:endParaRPr lang="ru-RU" sz="2800" dirty="0">
              <a:latin typeface="Consolas"/>
              <a:cs typeface="Consolas"/>
            </a:endParaRPr>
          </a:p>
          <a:p>
            <a:pPr marL="0" indent="0">
              <a:buNone/>
            </a:pPr>
            <a:endParaRPr lang="en-US" sz="2800" dirty="0">
              <a:latin typeface="Consolas"/>
              <a:cs typeface="Consola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6308F-C935-6F46-BD94-76C68E93D57B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5141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Итак, для интерпретатора/компилятора нужно</a:t>
            </a:r>
            <a:r>
              <a:rPr lang="en-US" dirty="0" smtClean="0"/>
              <a:t>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Определить лексемы</a:t>
            </a:r>
          </a:p>
          <a:p>
            <a:r>
              <a:rPr lang="ru-RU" dirty="0" smtClean="0"/>
              <a:t>Определить правила</a:t>
            </a:r>
          </a:p>
          <a:p>
            <a:r>
              <a:rPr lang="ru-RU" dirty="0" smtClean="0"/>
              <a:t>Разработать</a:t>
            </a:r>
            <a:r>
              <a:rPr lang="en-US" dirty="0" smtClean="0"/>
              <a:t> runtime</a:t>
            </a:r>
            <a:r>
              <a:rPr lang="ru-RU" dirty="0" smtClean="0"/>
              <a:t> библиотеку</a:t>
            </a:r>
            <a:endParaRPr lang="en-US" dirty="0" smtClean="0"/>
          </a:p>
          <a:p>
            <a:r>
              <a:rPr lang="ru-RU" dirty="0" smtClean="0"/>
              <a:t>Определить семантику</a:t>
            </a:r>
            <a:r>
              <a:rPr lang="en-US" dirty="0" smtClean="0"/>
              <a:t> (</a:t>
            </a:r>
            <a:r>
              <a:rPr lang="ru-RU" dirty="0" smtClean="0"/>
              <a:t>как будут интерпретироваться или компилироваться правила)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6308F-C935-6F46-BD94-76C68E93D57B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3478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Х</a:t>
            </a:r>
            <a:r>
              <a:rPr lang="ru-RU" dirty="0" smtClean="0"/>
              <a:t>отите написать свой </a:t>
            </a:r>
            <a:r>
              <a:rPr lang="en-US" dirty="0" smtClean="0"/>
              <a:t>ES</a:t>
            </a:r>
            <a:r>
              <a:rPr lang="ru-RU" dirty="0"/>
              <a:t>6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ru-RU" dirty="0" err="1" smtClean="0"/>
              <a:t>Парсеры</a:t>
            </a:r>
            <a:r>
              <a:rPr lang="ru-RU" dirty="0" smtClean="0"/>
              <a:t> </a:t>
            </a:r>
            <a:r>
              <a:rPr lang="en-US" dirty="0" smtClean="0"/>
              <a:t>JavaScript</a:t>
            </a:r>
            <a:endParaRPr lang="ru-RU" dirty="0" smtClean="0"/>
          </a:p>
          <a:p>
            <a:pPr lvl="1"/>
            <a:r>
              <a:rPr lang="en-US" dirty="0" err="1" smtClean="0"/>
              <a:t>Esprima</a:t>
            </a:r>
            <a:endParaRPr lang="ru-RU" dirty="0" smtClean="0"/>
          </a:p>
          <a:p>
            <a:pPr lvl="1"/>
            <a:r>
              <a:rPr lang="en-US" dirty="0" smtClean="0"/>
              <a:t>Acorn</a:t>
            </a:r>
            <a:endParaRPr lang="ru-RU" dirty="0" smtClean="0"/>
          </a:p>
          <a:p>
            <a:pPr lvl="1"/>
            <a:r>
              <a:rPr lang="en-US" dirty="0" err="1" smtClean="0"/>
              <a:t>UglifyJS</a:t>
            </a:r>
            <a:endParaRPr lang="en-US" dirty="0" smtClean="0"/>
          </a:p>
          <a:p>
            <a:pPr lvl="1"/>
            <a:r>
              <a:rPr lang="en-US" dirty="0" err="1" smtClean="0"/>
              <a:t>SpiderMonkey</a:t>
            </a:r>
            <a:endParaRPr lang="ru-RU" dirty="0" smtClean="0"/>
          </a:p>
          <a:p>
            <a:pPr lvl="1"/>
            <a:endParaRPr lang="ru-RU" dirty="0"/>
          </a:p>
          <a:p>
            <a:r>
              <a:rPr lang="ru-RU" dirty="0" smtClean="0"/>
              <a:t>Линтеры</a:t>
            </a:r>
            <a:r>
              <a:rPr lang="en-US" smtClean="0"/>
              <a:t> – </a:t>
            </a:r>
            <a:r>
              <a:rPr lang="ru-RU" dirty="0" smtClean="0"/>
              <a:t>используют </a:t>
            </a:r>
            <a:r>
              <a:rPr lang="ru-RU" dirty="0" err="1" smtClean="0"/>
              <a:t>парсеры</a:t>
            </a:r>
            <a:endParaRPr lang="ru-RU" dirty="0" smtClean="0"/>
          </a:p>
          <a:p>
            <a:endParaRPr lang="ru-RU" dirty="0"/>
          </a:p>
          <a:p>
            <a:r>
              <a:rPr lang="en-US" dirty="0" err="1" smtClean="0"/>
              <a:t>CoffeeScript</a:t>
            </a:r>
            <a:r>
              <a:rPr lang="en-US" dirty="0" smtClean="0"/>
              <a:t> – </a:t>
            </a:r>
            <a:r>
              <a:rPr lang="ru-RU" dirty="0" smtClean="0"/>
              <a:t>использует </a:t>
            </a:r>
            <a:r>
              <a:rPr lang="en-US" dirty="0" err="1" smtClean="0"/>
              <a:t>Jison</a:t>
            </a:r>
            <a:endParaRPr lang="ru-RU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6308F-C935-6F46-BD94-76C68E93D57B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2978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shary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022" b="17022"/>
          <a:stretch>
            <a:fillRect/>
          </a:stretch>
        </p:blipFill>
        <p:spPr>
          <a:xfrm>
            <a:off x="-1431912" y="0"/>
            <a:ext cx="12488758" cy="6868336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6308F-C935-6F46-BD94-76C68E93D57B}" type="slidenum">
              <a:rPr lang="en-US" smtClean="0"/>
              <a:t>47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57200" y="4990068"/>
            <a:ext cx="8229600" cy="193899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ru-RU" sz="3200" dirty="0" smtClean="0"/>
              <a:t>Андрей Гершун </a:t>
            </a:r>
            <a:r>
              <a:rPr lang="en-US" sz="3200" dirty="0" smtClean="0"/>
              <a:t>  </a:t>
            </a:r>
            <a:r>
              <a:rPr lang="en-US" sz="3200" dirty="0" smtClean="0">
                <a:hlinkClick r:id="rId3"/>
              </a:rPr>
              <a:t>agershun</a:t>
            </a:r>
            <a:r>
              <a:rPr lang="en-US" sz="3200" dirty="0" smtClean="0">
                <a:hlinkClick r:id="rId3"/>
              </a:rPr>
              <a:t>@</a:t>
            </a:r>
            <a:r>
              <a:rPr lang="en-US" sz="3200" dirty="0" smtClean="0">
                <a:hlinkClick r:id="rId3"/>
              </a:rPr>
              <a:t>gmail.com</a:t>
            </a:r>
            <a:endParaRPr lang="en-US" sz="3200" dirty="0"/>
          </a:p>
          <a:p>
            <a:pPr algn="ctr"/>
            <a:r>
              <a:rPr lang="en-US" sz="3200" dirty="0" smtClean="0"/>
              <a:t>http://</a:t>
            </a:r>
            <a:r>
              <a:rPr lang="en-US" sz="3200" dirty="0" err="1" smtClean="0"/>
              <a:t>github.com</a:t>
            </a:r>
            <a:r>
              <a:rPr lang="en-US" sz="3200" dirty="0" smtClean="0"/>
              <a:t>/</a:t>
            </a:r>
            <a:r>
              <a:rPr lang="en-US" sz="3200" dirty="0" err="1" smtClean="0"/>
              <a:t>agershun</a:t>
            </a:r>
            <a:r>
              <a:rPr lang="en-US" sz="3200" dirty="0" smtClean="0"/>
              <a:t>/matrix</a:t>
            </a:r>
            <a:br>
              <a:rPr lang="en-US" sz="3200" dirty="0" smtClean="0"/>
            </a:b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7682409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6184900" cy="1143000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Как происходит процесс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ru-RU" dirty="0" smtClean="0"/>
              <a:t>понимания</a:t>
            </a:r>
            <a:r>
              <a:rPr lang="en-US" dirty="0" smtClean="0"/>
              <a:t> </a:t>
            </a:r>
            <a:r>
              <a:rPr lang="ru-RU" dirty="0" smtClean="0"/>
              <a:t>и выполнения?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5359400" cy="4525963"/>
          </a:xfrm>
        </p:spPr>
        <p:txBody>
          <a:bodyPr>
            <a:normAutofit/>
          </a:bodyPr>
          <a:lstStyle/>
          <a:p>
            <a:r>
              <a:rPr lang="ru-RU" dirty="0" err="1" smtClean="0"/>
              <a:t>Лексер</a:t>
            </a:r>
            <a:endParaRPr lang="ru-RU" dirty="0" smtClean="0"/>
          </a:p>
          <a:p>
            <a:r>
              <a:rPr lang="ru-RU" dirty="0" err="1" smtClean="0"/>
              <a:t>Парсер</a:t>
            </a:r>
            <a:endParaRPr lang="ru-RU" dirty="0" smtClean="0"/>
          </a:p>
          <a:p>
            <a:r>
              <a:rPr lang="en-US" dirty="0" smtClean="0"/>
              <a:t>Run-time library</a:t>
            </a:r>
          </a:p>
          <a:p>
            <a:r>
              <a:rPr lang="ru-RU" dirty="0" smtClean="0"/>
              <a:t>Интерпретатор</a:t>
            </a:r>
            <a:endParaRPr lang="en-US" dirty="0" smtClean="0"/>
          </a:p>
          <a:p>
            <a:pPr marL="0" indent="0">
              <a:buNone/>
            </a:pPr>
            <a:r>
              <a:rPr lang="ru-RU" smtClean="0"/>
              <a:t>или</a:t>
            </a:r>
            <a:endParaRPr lang="ru-RU" dirty="0" smtClean="0"/>
          </a:p>
          <a:p>
            <a:r>
              <a:rPr lang="ru-RU" dirty="0" smtClean="0"/>
              <a:t>Компилятор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6308F-C935-6F46-BD94-76C68E93D57B}" type="slidenum">
              <a:rPr lang="en-US" smtClean="0"/>
              <a:t>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6159500" y="0"/>
            <a:ext cx="3175000" cy="6096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013645" y="6033184"/>
            <a:ext cx="16451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C3P0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ru-RU" dirty="0" smtClean="0"/>
              <a:t>интерпретатор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578658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308100" y="2184400"/>
            <a:ext cx="6591300" cy="1938992"/>
          </a:xfrm>
          <a:prstGeom prst="rect">
            <a:avLst/>
          </a:prstGeom>
          <a:solidFill>
            <a:srgbClr val="0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ru-RU" sz="6000" dirty="0" smtClean="0">
                <a:solidFill>
                  <a:srgbClr val="CCFFCC"/>
                </a:solidFill>
              </a:rPr>
              <a:t>Знакомьтесь, </a:t>
            </a:r>
            <a:r>
              <a:rPr lang="en-US" sz="6000" dirty="0" smtClean="0">
                <a:solidFill>
                  <a:srgbClr val="CCFFCC"/>
                </a:solidFill>
              </a:rPr>
              <a:t>MATRIX!</a:t>
            </a:r>
            <a:endParaRPr lang="en-US" sz="6000" dirty="0">
              <a:solidFill>
                <a:srgbClr val="CCFFCC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6308F-C935-6F46-BD94-76C68E93D57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11293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MATRIX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Язык работы с матрицами</a:t>
            </a:r>
          </a:p>
          <a:p>
            <a:r>
              <a:rPr lang="ru-RU" dirty="0" smtClean="0"/>
              <a:t>Вдохновлен </a:t>
            </a:r>
            <a:r>
              <a:rPr lang="en-US" dirty="0" smtClean="0"/>
              <a:t>MATLAB, OCTANE, R </a:t>
            </a:r>
            <a:r>
              <a:rPr lang="ru-RU" dirty="0" smtClean="0"/>
              <a:t>и </a:t>
            </a:r>
            <a:r>
              <a:rPr lang="en-US" dirty="0" smtClean="0"/>
              <a:t>Q</a:t>
            </a:r>
            <a:endParaRPr lang="ru-RU" dirty="0" smtClean="0"/>
          </a:p>
          <a:p>
            <a:pPr marL="0" indent="0">
              <a:buNone/>
            </a:pPr>
            <a:r>
              <a:rPr lang="ru-RU" dirty="0" smtClean="0"/>
              <a:t> </a:t>
            </a:r>
            <a:r>
              <a:rPr lang="en-US" dirty="0" smtClean="0">
                <a:latin typeface="Consolas"/>
                <a:cs typeface="Consolas"/>
              </a:rPr>
              <a:t> </a:t>
            </a:r>
            <a:br>
              <a:rPr lang="en-US" dirty="0" smtClean="0">
                <a:latin typeface="Consolas"/>
                <a:cs typeface="Consolas"/>
              </a:rPr>
            </a:br>
            <a:r>
              <a:rPr lang="en-US" dirty="0" smtClean="0">
                <a:latin typeface="Consolas"/>
                <a:cs typeface="Consolas"/>
              </a:rPr>
              <a:t>					c </a:t>
            </a:r>
            <a:r>
              <a:rPr lang="ru-RU" dirty="0" smtClean="0">
                <a:latin typeface="Consolas"/>
                <a:cs typeface="Consolas"/>
              </a:rPr>
              <a:t>=  </a:t>
            </a:r>
            <a:r>
              <a:rPr lang="en-US" dirty="0" smtClean="0">
                <a:latin typeface="Consolas"/>
                <a:cs typeface="Consolas"/>
              </a:rPr>
              <a:t>a</a:t>
            </a:r>
            <a:r>
              <a:rPr lang="ru-RU" dirty="0" smtClean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* b'</a:t>
            </a:r>
            <a:endParaRPr lang="en-US" dirty="0">
              <a:latin typeface="Consolas"/>
              <a:cs typeface="Consola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6308F-C935-6F46-BD94-76C68E93D57B}" type="slidenum">
              <a:rPr lang="en-US" smtClean="0"/>
              <a:t>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099" y="4787900"/>
            <a:ext cx="8403167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1863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Пример программы на </a:t>
            </a:r>
            <a:r>
              <a:rPr lang="en-US" dirty="0" smtClean="0"/>
              <a:t>MATRIX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A = 1 2 3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B = 4|5|6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70C0"/>
                </a:solidFill>
                <a:latin typeface="Consolas"/>
                <a:cs typeface="Consolas"/>
              </a:rPr>
              <a:t>PRINT</a:t>
            </a:r>
            <a:r>
              <a:rPr lang="en-US" dirty="0" smtClean="0">
                <a:latin typeface="Consolas"/>
                <a:cs typeface="Consolas"/>
              </a:rPr>
              <a:t> A*B</a:t>
            </a:r>
            <a:endParaRPr lang="ru-RU" dirty="0" smtClean="0">
              <a:latin typeface="Consolas"/>
              <a:cs typeface="Consolas"/>
            </a:endParaRPr>
          </a:p>
          <a:p>
            <a:endParaRPr lang="ru-RU" dirty="0"/>
          </a:p>
          <a:p>
            <a:r>
              <a:rPr lang="ru-RU" dirty="0" smtClean="0"/>
              <a:t>Если все правильно,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ru-RU" dirty="0" smtClean="0"/>
              <a:t>то мы должны увидеть:</a:t>
            </a:r>
            <a:r>
              <a:rPr lang="en-US" dirty="0" smtClean="0"/>
              <a:t> 3</a:t>
            </a:r>
            <a:r>
              <a:rPr lang="ru-RU" dirty="0" smtClean="0"/>
              <a:t>2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6308F-C935-6F46-BD94-76C68E93D57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9868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Примитивы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ru-RU" dirty="0" smtClean="0">
                <a:latin typeface="Consolas"/>
                <a:cs typeface="Consolas"/>
              </a:rPr>
              <a:t>1 						// число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ru-RU" dirty="0" smtClean="0">
                <a:latin typeface="Consolas"/>
                <a:cs typeface="Consolas"/>
              </a:rPr>
              <a:t>1 2 3 4 			// вектор-строка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ru-RU" dirty="0" smtClean="0">
                <a:latin typeface="Consolas"/>
                <a:cs typeface="Consolas"/>
              </a:rPr>
              <a:t>1</a:t>
            </a:r>
            <a:r>
              <a:rPr lang="en-US" dirty="0" smtClean="0">
                <a:latin typeface="Consolas"/>
                <a:cs typeface="Consolas"/>
              </a:rPr>
              <a:t> | 2 | 3   </a:t>
            </a:r>
            <a:r>
              <a:rPr lang="ru-RU" dirty="0" smtClean="0">
                <a:latin typeface="Consolas"/>
                <a:cs typeface="Consolas"/>
              </a:rPr>
              <a:t>//</a:t>
            </a:r>
            <a:r>
              <a:rPr lang="en-US" dirty="0" smtClean="0">
                <a:latin typeface="Consolas"/>
                <a:cs typeface="Consolas"/>
              </a:rPr>
              <a:t> </a:t>
            </a:r>
            <a:r>
              <a:rPr lang="ru-RU" dirty="0" smtClean="0">
                <a:latin typeface="Consolas"/>
                <a:cs typeface="Consolas"/>
              </a:rPr>
              <a:t>вектор-столбец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ru-RU" dirty="0" smtClean="0">
                <a:latin typeface="Consolas"/>
                <a:cs typeface="Consolas"/>
              </a:rPr>
              <a:t>1 2 </a:t>
            </a:r>
            <a:r>
              <a:rPr lang="en-US" dirty="0" smtClean="0">
                <a:latin typeface="Consolas"/>
                <a:cs typeface="Consolas"/>
              </a:rPr>
              <a:t>| 3 4</a:t>
            </a:r>
            <a:r>
              <a:rPr lang="ru-RU" dirty="0" smtClean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 </a:t>
            </a:r>
            <a:r>
              <a:rPr lang="ru-RU" dirty="0" smtClean="0">
                <a:latin typeface="Consolas"/>
                <a:cs typeface="Consolas"/>
              </a:rPr>
              <a:t>	//</a:t>
            </a:r>
            <a:r>
              <a:rPr lang="en-US" dirty="0" smtClean="0">
                <a:latin typeface="Consolas"/>
                <a:cs typeface="Consolas"/>
              </a:rPr>
              <a:t> </a:t>
            </a:r>
            <a:r>
              <a:rPr lang="ru-RU" dirty="0" smtClean="0">
                <a:latin typeface="Consolas"/>
                <a:cs typeface="Consolas"/>
              </a:rPr>
              <a:t>матрица</a:t>
            </a:r>
            <a:r>
              <a:rPr lang="en-US" dirty="0" smtClean="0">
                <a:latin typeface="Consolas"/>
                <a:cs typeface="Consolas"/>
              </a:rPr>
              <a:t> 2x2</a:t>
            </a:r>
            <a:endParaRPr lang="ru-RU" dirty="0" smtClean="0">
              <a:latin typeface="Consolas"/>
              <a:cs typeface="Consolas"/>
            </a:endParaRPr>
          </a:p>
          <a:p>
            <a:pPr marL="457200" lvl="1" indent="0">
              <a:lnSpc>
                <a:spcPct val="150000"/>
              </a:lnSpc>
              <a:buNone/>
            </a:pPr>
            <a:endParaRPr lang="ru-RU" dirty="0" smtClean="0">
              <a:latin typeface="Consolas"/>
              <a:cs typeface="Consola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6308F-C935-6F46-BD94-76C68E93D57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049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5566</TotalTime>
  <Words>676</Words>
  <Application>Microsoft Macintosh PowerPoint</Application>
  <PresentationFormat>On-screen Show (4:3)</PresentationFormat>
  <Paragraphs>352</Paragraphs>
  <Slides>47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48" baseType="lpstr">
      <vt:lpstr>Office Theme</vt:lpstr>
      <vt:lpstr>Как написать компилятор  за 15 минут?</vt:lpstr>
      <vt:lpstr>Зачем еще языки  кроме JavaScript?</vt:lpstr>
      <vt:lpstr>PowerPoint Presentation</vt:lpstr>
      <vt:lpstr>Содержание</vt:lpstr>
      <vt:lpstr>Как происходит процесс  понимания и выполнения?</vt:lpstr>
      <vt:lpstr>PowerPoint Presentation</vt:lpstr>
      <vt:lpstr>MATRIX</vt:lpstr>
      <vt:lpstr>Пример программы на MATRIX</vt:lpstr>
      <vt:lpstr>Примитивы</vt:lpstr>
      <vt:lpstr>Операции МАТRIX</vt:lpstr>
      <vt:lpstr>PowerPoint Presentation</vt:lpstr>
      <vt:lpstr>Структура файла  с грамматикой (matrix0.jison)</vt:lpstr>
      <vt:lpstr>Структура файла (продолжение)</vt:lpstr>
      <vt:lpstr>Слова языка</vt:lpstr>
      <vt:lpstr>Как работает лексер?</vt:lpstr>
      <vt:lpstr>Описываем лексемы</vt:lpstr>
      <vt:lpstr>Бритва Оккама: Отсекаем все ненужное: комментарии и пробелы</vt:lpstr>
      <vt:lpstr>Ключевые слова</vt:lpstr>
      <vt:lpstr>Числа и литералы (после ключевых слов!)</vt:lpstr>
      <vt:lpstr>Немного магии  (служебные лексемы)</vt:lpstr>
      <vt:lpstr>Кофе-брейк 1:  Что выдает на выходе лексер?</vt:lpstr>
      <vt:lpstr>Теперь грамматика!</vt:lpstr>
      <vt:lpstr>Описываем операторы</vt:lpstr>
      <vt:lpstr>Выражения</vt:lpstr>
      <vt:lpstr>Матрицы</vt:lpstr>
      <vt:lpstr>Приоритеты операций</vt:lpstr>
      <vt:lpstr>Кофе-брейк 2:дерево разбора a = 1 2 3'</vt:lpstr>
      <vt:lpstr>Пора уже что-то делать!</vt:lpstr>
      <vt:lpstr>Пишем  интерпретатор!</vt:lpstr>
      <vt:lpstr>Подготовимся интерпретировать (run-time library MATRIX)</vt:lpstr>
      <vt:lpstr>Добавляем семантику:  подставляем лексемы</vt:lpstr>
      <vt:lpstr>Начнем с печати!</vt:lpstr>
      <vt:lpstr>Присваивание переменной</vt:lpstr>
      <vt:lpstr>Матрица</vt:lpstr>
      <vt:lpstr> Строки и столбцы матрицы</vt:lpstr>
      <vt:lpstr>И все - интерпретатор готов! </vt:lpstr>
      <vt:lpstr>Кофе-брейк 3: Настоящий запуск!</vt:lpstr>
      <vt:lpstr>PowerPoint Presentation</vt:lpstr>
      <vt:lpstr>Интерпретатор</vt:lpstr>
      <vt:lpstr>А компилятор…</vt:lpstr>
      <vt:lpstr>Главная функция интерпретатора</vt:lpstr>
      <vt:lpstr>Главная функция компилятора</vt:lpstr>
      <vt:lpstr>Праздничный ужин!</vt:lpstr>
      <vt:lpstr>В браузере</vt:lpstr>
      <vt:lpstr>Итак, для интерпретатора/компилятора нужно:</vt:lpstr>
      <vt:lpstr>Хотите написать свой ES6?</vt:lpstr>
      <vt:lpstr>PowerPoint Presentation</vt:lpstr>
    </vt:vector>
  </TitlesOfParts>
  <Company>Alfina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Как написать компилятор с помощью Jison за 15 минут?</dc:title>
  <dc:creator>Andrey Gershun</dc:creator>
  <cp:lastModifiedBy>Andrey Gershun</cp:lastModifiedBy>
  <cp:revision>330</cp:revision>
  <dcterms:created xsi:type="dcterms:W3CDTF">2015-06-13T03:15:08Z</dcterms:created>
  <dcterms:modified xsi:type="dcterms:W3CDTF">2015-07-29T19:57:46Z</dcterms:modified>
</cp:coreProperties>
</file>